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8" r:id="rId1"/>
  </p:sldMasterIdLst>
  <p:sldIdLst>
    <p:sldId id="256" r:id="rId2"/>
    <p:sldId id="285" r:id="rId3"/>
    <p:sldId id="288" r:id="rId4"/>
    <p:sldId id="258" r:id="rId5"/>
    <p:sldId id="289" r:id="rId6"/>
    <p:sldId id="259" r:id="rId7"/>
    <p:sldId id="290" r:id="rId8"/>
    <p:sldId id="261" r:id="rId9"/>
    <p:sldId id="291" r:id="rId10"/>
    <p:sldId id="262" r:id="rId11"/>
    <p:sldId id="287" r:id="rId12"/>
    <p:sldId id="292" r:id="rId13"/>
    <p:sldId id="263" r:id="rId14"/>
    <p:sldId id="293" r:id="rId15"/>
    <p:sldId id="277" r:id="rId16"/>
    <p:sldId id="294" r:id="rId17"/>
    <p:sldId id="266" r:id="rId18"/>
    <p:sldId id="295" r:id="rId19"/>
    <p:sldId id="265" r:id="rId20"/>
    <p:sldId id="267" r:id="rId21"/>
    <p:sldId id="268" r:id="rId22"/>
    <p:sldId id="269" r:id="rId23"/>
    <p:sldId id="280" r:id="rId24"/>
    <p:sldId id="296" r:id="rId25"/>
    <p:sldId id="271" r:id="rId26"/>
    <p:sldId id="298" r:id="rId27"/>
    <p:sldId id="275" r:id="rId28"/>
    <p:sldId id="281" r:id="rId29"/>
    <p:sldId id="303" r:id="rId30"/>
    <p:sldId id="276" r:id="rId31"/>
    <p:sldId id="300" r:id="rId32"/>
    <p:sldId id="282" r:id="rId33"/>
    <p:sldId id="307" r:id="rId34"/>
    <p:sldId id="301" r:id="rId35"/>
    <p:sldId id="279" r:id="rId36"/>
    <p:sldId id="302" r:id="rId37"/>
    <p:sldId id="272" r:id="rId38"/>
    <p:sldId id="304" r:id="rId39"/>
    <p:sldId id="305" r:id="rId40"/>
    <p:sldId id="306" r:id="rId41"/>
    <p:sldId id="308" r:id="rId42"/>
    <p:sldId id="309" r:id="rId43"/>
    <p:sldId id="310" r:id="rId44"/>
    <p:sldId id="311" r:id="rId4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66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pl-PL" sz="2400" dirty="0"/>
              <a:t>LICZBA</a:t>
            </a:r>
            <a:r>
              <a:rPr lang="pl-PL" sz="2400" baseline="0" dirty="0"/>
              <a:t> SZPITALI, KTÓRE PRZEKAZAŁY DANE</a:t>
            </a:r>
            <a:endParaRPr lang="pl-PL" sz="2400" dirty="0"/>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Statystyka!$A$55</c:f>
              <c:strCache>
                <c:ptCount val="1"/>
                <c:pt idx="0">
                  <c:v>SPH</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Statystyka!$B$54:$F$54</c:f>
              <c:strCache>
                <c:ptCount val="5"/>
                <c:pt idx="0">
                  <c:v>2015 r.</c:v>
                </c:pt>
                <c:pt idx="1">
                  <c:v>2016 r.</c:v>
                </c:pt>
                <c:pt idx="2">
                  <c:v>2017 r.</c:v>
                </c:pt>
                <c:pt idx="3">
                  <c:v>2018 r.</c:v>
                </c:pt>
                <c:pt idx="4">
                  <c:v>30.06.2019 r.</c:v>
                </c:pt>
              </c:strCache>
            </c:strRef>
          </c:cat>
          <c:val>
            <c:numRef>
              <c:f>Statystyka!$B$55:$F$55</c:f>
              <c:numCache>
                <c:formatCode>General</c:formatCode>
                <c:ptCount val="5"/>
                <c:pt idx="0">
                  <c:v>32</c:v>
                </c:pt>
                <c:pt idx="1">
                  <c:v>31</c:v>
                </c:pt>
                <c:pt idx="2">
                  <c:v>32</c:v>
                </c:pt>
                <c:pt idx="3">
                  <c:v>32</c:v>
                </c:pt>
                <c:pt idx="4">
                  <c:v>31</c:v>
                </c:pt>
              </c:numCache>
            </c:numRef>
          </c:val>
          <c:extLst>
            <c:ext xmlns:c16="http://schemas.microsoft.com/office/drawing/2014/chart" uri="{C3380CC4-5D6E-409C-BE32-E72D297353CC}">
              <c16:uniqueId val="{00000000-2FD3-4406-B996-7936294DA87C}"/>
            </c:ext>
          </c:extLst>
        </c:ser>
        <c:ser>
          <c:idx val="1"/>
          <c:order val="1"/>
          <c:tx>
            <c:strRef>
              <c:f>Statystyka!$A$56</c:f>
              <c:strCache>
                <c:ptCount val="1"/>
                <c:pt idx="0">
                  <c:v>SPZOZ</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Statystyka!$B$54:$F$54</c:f>
              <c:strCache>
                <c:ptCount val="5"/>
                <c:pt idx="0">
                  <c:v>2015 r.</c:v>
                </c:pt>
                <c:pt idx="1">
                  <c:v>2016 r.</c:v>
                </c:pt>
                <c:pt idx="2">
                  <c:v>2017 r.</c:v>
                </c:pt>
                <c:pt idx="3">
                  <c:v>2018 r.</c:v>
                </c:pt>
                <c:pt idx="4">
                  <c:v>30.06.2019 r.</c:v>
                </c:pt>
              </c:strCache>
            </c:strRef>
          </c:cat>
          <c:val>
            <c:numRef>
              <c:f>Statystyka!$B$56:$F$56</c:f>
              <c:numCache>
                <c:formatCode>General</c:formatCode>
                <c:ptCount val="5"/>
                <c:pt idx="0">
                  <c:v>82</c:v>
                </c:pt>
                <c:pt idx="1">
                  <c:v>83</c:v>
                </c:pt>
                <c:pt idx="2">
                  <c:v>85</c:v>
                </c:pt>
                <c:pt idx="3">
                  <c:v>88</c:v>
                </c:pt>
                <c:pt idx="4">
                  <c:v>87</c:v>
                </c:pt>
              </c:numCache>
            </c:numRef>
          </c:val>
          <c:extLst>
            <c:ext xmlns:c16="http://schemas.microsoft.com/office/drawing/2014/chart" uri="{C3380CC4-5D6E-409C-BE32-E72D297353CC}">
              <c16:uniqueId val="{00000001-2FD3-4406-B996-7936294DA87C}"/>
            </c:ext>
          </c:extLst>
        </c:ser>
        <c:ser>
          <c:idx val="2"/>
          <c:order val="2"/>
          <c:tx>
            <c:strRef>
              <c:f>Statystyka!$A$57</c:f>
              <c:strCache>
                <c:ptCount val="1"/>
                <c:pt idx="0">
                  <c:v>Razem</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Statystyka!$B$54:$F$54</c:f>
              <c:strCache>
                <c:ptCount val="5"/>
                <c:pt idx="0">
                  <c:v>2015 r.</c:v>
                </c:pt>
                <c:pt idx="1">
                  <c:v>2016 r.</c:v>
                </c:pt>
                <c:pt idx="2">
                  <c:v>2017 r.</c:v>
                </c:pt>
                <c:pt idx="3">
                  <c:v>2018 r.</c:v>
                </c:pt>
                <c:pt idx="4">
                  <c:v>30.06.2019 r.</c:v>
                </c:pt>
              </c:strCache>
            </c:strRef>
          </c:cat>
          <c:val>
            <c:numRef>
              <c:f>Statystyka!$B$57:$F$57</c:f>
              <c:numCache>
                <c:formatCode>General</c:formatCode>
                <c:ptCount val="5"/>
                <c:pt idx="0">
                  <c:v>114</c:v>
                </c:pt>
                <c:pt idx="1">
                  <c:v>114</c:v>
                </c:pt>
                <c:pt idx="2">
                  <c:v>117</c:v>
                </c:pt>
                <c:pt idx="3">
                  <c:v>120</c:v>
                </c:pt>
                <c:pt idx="4">
                  <c:v>118</c:v>
                </c:pt>
              </c:numCache>
            </c:numRef>
          </c:val>
          <c:extLst>
            <c:ext xmlns:c16="http://schemas.microsoft.com/office/drawing/2014/chart" uri="{C3380CC4-5D6E-409C-BE32-E72D297353CC}">
              <c16:uniqueId val="{00000002-2FD3-4406-B996-7936294DA87C}"/>
            </c:ext>
          </c:extLst>
        </c:ser>
        <c:dLbls>
          <c:dLblPos val="outEnd"/>
          <c:showLegendKey val="0"/>
          <c:showVal val="1"/>
          <c:showCatName val="0"/>
          <c:showSerName val="0"/>
          <c:showPercent val="0"/>
          <c:showBubbleSize val="0"/>
        </c:dLbls>
        <c:gapWidth val="444"/>
        <c:overlap val="-90"/>
        <c:axId val="443742720"/>
        <c:axId val="443740424"/>
      </c:barChart>
      <c:catAx>
        <c:axId val="443742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pl-PL"/>
          </a:p>
        </c:txPr>
        <c:crossAx val="443740424"/>
        <c:crosses val="autoZero"/>
        <c:auto val="1"/>
        <c:lblAlgn val="ctr"/>
        <c:lblOffset val="100"/>
        <c:noMultiLvlLbl val="0"/>
      </c:catAx>
      <c:valAx>
        <c:axId val="443740424"/>
        <c:scaling>
          <c:orientation val="minMax"/>
        </c:scaling>
        <c:delete val="1"/>
        <c:axPos val="l"/>
        <c:numFmt formatCode="General" sourceLinked="1"/>
        <c:majorTickMark val="none"/>
        <c:minorTickMark val="none"/>
        <c:tickLblPos val="nextTo"/>
        <c:crossAx val="443742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spc="0" baseline="0">
                <a:solidFill>
                  <a:schemeClr val="tx1">
                    <a:lumMod val="65000"/>
                    <a:lumOff val="35000"/>
                  </a:schemeClr>
                </a:solidFill>
                <a:latin typeface="+mn-lt"/>
                <a:ea typeface="+mn-ea"/>
                <a:cs typeface="+mn-cs"/>
              </a:defRPr>
            </a:pPr>
            <a:r>
              <a:rPr lang="pl-PL" sz="2600" b="1" dirty="0"/>
              <a:t>STRUKTURA</a:t>
            </a:r>
            <a:r>
              <a:rPr lang="pl-PL" sz="2600" b="1" baseline="0" dirty="0"/>
              <a:t> ZOBOWIĄZAŃ</a:t>
            </a:r>
            <a:endParaRPr lang="pl-PL" sz="2600" b="1" dirty="0"/>
          </a:p>
        </c:rich>
      </c:tx>
      <c:overlay val="0"/>
      <c:spPr>
        <a:noFill/>
        <a:ln>
          <a:noFill/>
        </a:ln>
        <a:effectLst/>
      </c:spPr>
      <c:txPr>
        <a:bodyPr rot="0" spcFirstLastPara="1" vertOverflow="ellipsis" vert="horz" wrap="square" anchor="ctr" anchorCtr="1"/>
        <a:lstStyle/>
        <a:p>
          <a:pPr>
            <a:defRPr sz="2600" b="1"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percentStacked"/>
        <c:varyColors val="0"/>
        <c:ser>
          <c:idx val="0"/>
          <c:order val="0"/>
          <c:tx>
            <c:strRef>
              <c:f>Arkusz2!$A$10</c:f>
              <c:strCache>
                <c:ptCount val="1"/>
                <c:pt idx="0">
                  <c:v>Suma z Zobowiązania ogółem</c:v>
                </c:pt>
              </c:strCache>
            </c:strRef>
          </c:tx>
          <c:spPr>
            <a:solidFill>
              <a:schemeClr val="accent1"/>
            </a:solidFill>
            <a:ln>
              <a:noFill/>
            </a:ln>
            <a:effectLst/>
          </c:spPr>
          <c:invertIfNegative val="0"/>
          <c:cat>
            <c:strRef>
              <c:f>Arkusz2!$B$9:$F$9</c:f>
              <c:strCache>
                <c:ptCount val="5"/>
                <c:pt idx="0">
                  <c:v>2015 r.</c:v>
                </c:pt>
                <c:pt idx="1">
                  <c:v>2016 r.</c:v>
                </c:pt>
                <c:pt idx="2">
                  <c:v>2017 r.</c:v>
                </c:pt>
                <c:pt idx="3">
                  <c:v>2018 r.</c:v>
                </c:pt>
                <c:pt idx="4">
                  <c:v>30.06.2019 r.</c:v>
                </c:pt>
              </c:strCache>
            </c:strRef>
          </c:cat>
          <c:val>
            <c:numRef>
              <c:f>Arkusz2!$B$10:$F$10</c:f>
              <c:numCache>
                <c:formatCode>#,##0</c:formatCode>
                <c:ptCount val="5"/>
                <c:pt idx="0">
                  <c:v>1223916704.4200001</c:v>
                </c:pt>
                <c:pt idx="1">
                  <c:v>1289116608.8599999</c:v>
                </c:pt>
                <c:pt idx="2">
                  <c:v>1437953967.1499996</c:v>
                </c:pt>
                <c:pt idx="3">
                  <c:v>1673770025.4200001</c:v>
                </c:pt>
                <c:pt idx="4">
                  <c:v>1703284500.8800001</c:v>
                </c:pt>
              </c:numCache>
            </c:numRef>
          </c:val>
          <c:extLst>
            <c:ext xmlns:c16="http://schemas.microsoft.com/office/drawing/2014/chart" uri="{C3380CC4-5D6E-409C-BE32-E72D297353CC}">
              <c16:uniqueId val="{00000000-3E61-41CD-A2CA-105B1517D655}"/>
            </c:ext>
          </c:extLst>
        </c:ser>
        <c:ser>
          <c:idx val="1"/>
          <c:order val="1"/>
          <c:tx>
            <c:strRef>
              <c:f>Arkusz2!$A$11</c:f>
              <c:strCache>
                <c:ptCount val="1"/>
                <c:pt idx="0">
                  <c:v>Suma z Zobowiązania wymagalne</c:v>
                </c:pt>
              </c:strCache>
            </c:strRef>
          </c:tx>
          <c:spPr>
            <a:solidFill>
              <a:schemeClr val="accent2"/>
            </a:solidFill>
            <a:ln>
              <a:noFill/>
            </a:ln>
            <a:effectLst/>
          </c:spPr>
          <c:invertIfNegative val="0"/>
          <c:cat>
            <c:strRef>
              <c:f>Arkusz2!$B$9:$F$9</c:f>
              <c:strCache>
                <c:ptCount val="5"/>
                <c:pt idx="0">
                  <c:v>2015 r.</c:v>
                </c:pt>
                <c:pt idx="1">
                  <c:v>2016 r.</c:v>
                </c:pt>
                <c:pt idx="2">
                  <c:v>2017 r.</c:v>
                </c:pt>
                <c:pt idx="3">
                  <c:v>2018 r.</c:v>
                </c:pt>
                <c:pt idx="4">
                  <c:v>30.06.2019 r.</c:v>
                </c:pt>
              </c:strCache>
            </c:strRef>
          </c:cat>
          <c:val>
            <c:numRef>
              <c:f>Arkusz2!$B$11:$F$11</c:f>
              <c:numCache>
                <c:formatCode>#,##0</c:formatCode>
                <c:ptCount val="5"/>
                <c:pt idx="0">
                  <c:v>165393084.31999999</c:v>
                </c:pt>
                <c:pt idx="1">
                  <c:v>154199241.26999995</c:v>
                </c:pt>
                <c:pt idx="2">
                  <c:v>141622893.35999998</c:v>
                </c:pt>
                <c:pt idx="3">
                  <c:v>188661890.31000003</c:v>
                </c:pt>
                <c:pt idx="4">
                  <c:v>206287943.66999999</c:v>
                </c:pt>
              </c:numCache>
            </c:numRef>
          </c:val>
          <c:extLst>
            <c:ext xmlns:c16="http://schemas.microsoft.com/office/drawing/2014/chart" uri="{C3380CC4-5D6E-409C-BE32-E72D297353CC}">
              <c16:uniqueId val="{00000001-3E61-41CD-A2CA-105B1517D655}"/>
            </c:ext>
          </c:extLst>
        </c:ser>
        <c:dLbls>
          <c:showLegendKey val="0"/>
          <c:showVal val="0"/>
          <c:showCatName val="0"/>
          <c:showSerName val="0"/>
          <c:showPercent val="0"/>
          <c:showBubbleSize val="0"/>
        </c:dLbls>
        <c:gapWidth val="219"/>
        <c:overlap val="100"/>
        <c:axId val="564198432"/>
        <c:axId val="564197776"/>
      </c:barChart>
      <c:catAx>
        <c:axId val="56419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64197776"/>
        <c:crosses val="autoZero"/>
        <c:auto val="1"/>
        <c:lblAlgn val="ctr"/>
        <c:lblOffset val="100"/>
        <c:noMultiLvlLbl val="0"/>
      </c:catAx>
      <c:valAx>
        <c:axId val="5641977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56419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Arkusz2!$B$15</c:f>
              <c:strCache>
                <c:ptCount val="1"/>
                <c:pt idx="0">
                  <c:v>2015 r.</c:v>
                </c:pt>
              </c:strCache>
            </c:strRef>
          </c:tx>
          <c:spPr>
            <a:solidFill>
              <a:schemeClr val="accent1"/>
            </a:solidFill>
            <a:ln>
              <a:noFill/>
            </a:ln>
            <a:effectLst/>
          </c:spPr>
          <c:invertIfNegative val="0"/>
          <c:cat>
            <c:strRef>
              <c:f>Arkusz2!$A$16:$A$21</c:f>
              <c:strCache>
                <c:ptCount val="6"/>
                <c:pt idx="0">
                  <c:v>Wymagalne - Inne zobowiązania</c:v>
                </c:pt>
                <c:pt idx="1">
                  <c:v>Wymagalne - z tytułu wynagrodzeń</c:v>
                </c:pt>
                <c:pt idx="2">
                  <c:v>Wymagalne - z tytułu podatków, ceł, ubezpieczeń społecznych i zdrowotnych oraz innych tytułów publiczno-prawnych</c:v>
                </c:pt>
                <c:pt idx="3">
                  <c:v>Wymagalne - inne zobowiązania finansowe</c:v>
                </c:pt>
                <c:pt idx="4">
                  <c:v>Wymagalne - kredyty/pożyczki</c:v>
                </c:pt>
                <c:pt idx="5">
                  <c:v>Wymagalne - z tytułu dostaw i usług</c:v>
                </c:pt>
              </c:strCache>
            </c:strRef>
          </c:cat>
          <c:val>
            <c:numRef>
              <c:f>Arkusz2!$B$16:$B$21</c:f>
              <c:numCache>
                <c:formatCode>#,##0</c:formatCode>
                <c:ptCount val="6"/>
                <c:pt idx="0">
                  <c:v>8385741.4600000009</c:v>
                </c:pt>
                <c:pt idx="1">
                  <c:v>817645</c:v>
                </c:pt>
                <c:pt idx="2">
                  <c:v>2851951.86</c:v>
                </c:pt>
                <c:pt idx="3">
                  <c:v>7095658.7000000002</c:v>
                </c:pt>
                <c:pt idx="4">
                  <c:v>3740753.5300000003</c:v>
                </c:pt>
                <c:pt idx="5">
                  <c:v>142501333.76999998</c:v>
                </c:pt>
              </c:numCache>
            </c:numRef>
          </c:val>
          <c:extLst>
            <c:ext xmlns:c16="http://schemas.microsoft.com/office/drawing/2014/chart" uri="{C3380CC4-5D6E-409C-BE32-E72D297353CC}">
              <c16:uniqueId val="{00000000-919C-447B-92E3-A035374F0546}"/>
            </c:ext>
          </c:extLst>
        </c:ser>
        <c:ser>
          <c:idx val="1"/>
          <c:order val="1"/>
          <c:tx>
            <c:strRef>
              <c:f>Arkusz2!$C$15</c:f>
              <c:strCache>
                <c:ptCount val="1"/>
                <c:pt idx="0">
                  <c:v>2016 r.</c:v>
                </c:pt>
              </c:strCache>
            </c:strRef>
          </c:tx>
          <c:spPr>
            <a:solidFill>
              <a:schemeClr val="accent2"/>
            </a:solidFill>
            <a:ln>
              <a:noFill/>
            </a:ln>
            <a:effectLst/>
          </c:spPr>
          <c:invertIfNegative val="0"/>
          <c:cat>
            <c:strRef>
              <c:f>Arkusz2!$A$16:$A$21</c:f>
              <c:strCache>
                <c:ptCount val="6"/>
                <c:pt idx="0">
                  <c:v>Wymagalne - Inne zobowiązania</c:v>
                </c:pt>
                <c:pt idx="1">
                  <c:v>Wymagalne - z tytułu wynagrodzeń</c:v>
                </c:pt>
                <c:pt idx="2">
                  <c:v>Wymagalne - z tytułu podatków, ceł, ubezpieczeń społecznych i zdrowotnych oraz innych tytułów publiczno-prawnych</c:v>
                </c:pt>
                <c:pt idx="3">
                  <c:v>Wymagalne - inne zobowiązania finansowe</c:v>
                </c:pt>
                <c:pt idx="4">
                  <c:v>Wymagalne - kredyty/pożyczki</c:v>
                </c:pt>
                <c:pt idx="5">
                  <c:v>Wymagalne - z tytułu dostaw i usług</c:v>
                </c:pt>
              </c:strCache>
            </c:strRef>
          </c:cat>
          <c:val>
            <c:numRef>
              <c:f>Arkusz2!$C$16:$C$21</c:f>
              <c:numCache>
                <c:formatCode>#,##0</c:formatCode>
                <c:ptCount val="6"/>
                <c:pt idx="0">
                  <c:v>6915601.7899999991</c:v>
                </c:pt>
                <c:pt idx="1">
                  <c:v>1008951</c:v>
                </c:pt>
                <c:pt idx="2">
                  <c:v>6079109.6100000003</c:v>
                </c:pt>
                <c:pt idx="3">
                  <c:v>7782269.2999999998</c:v>
                </c:pt>
                <c:pt idx="4">
                  <c:v>4927904.67</c:v>
                </c:pt>
                <c:pt idx="5">
                  <c:v>127485404.89999995</c:v>
                </c:pt>
              </c:numCache>
            </c:numRef>
          </c:val>
          <c:extLst>
            <c:ext xmlns:c16="http://schemas.microsoft.com/office/drawing/2014/chart" uri="{C3380CC4-5D6E-409C-BE32-E72D297353CC}">
              <c16:uniqueId val="{00000001-919C-447B-92E3-A035374F0546}"/>
            </c:ext>
          </c:extLst>
        </c:ser>
        <c:ser>
          <c:idx val="2"/>
          <c:order val="2"/>
          <c:tx>
            <c:strRef>
              <c:f>Arkusz2!$D$15</c:f>
              <c:strCache>
                <c:ptCount val="1"/>
                <c:pt idx="0">
                  <c:v>2017 r.</c:v>
                </c:pt>
              </c:strCache>
            </c:strRef>
          </c:tx>
          <c:spPr>
            <a:solidFill>
              <a:schemeClr val="accent3"/>
            </a:solidFill>
            <a:ln>
              <a:noFill/>
            </a:ln>
            <a:effectLst/>
          </c:spPr>
          <c:invertIfNegative val="0"/>
          <c:cat>
            <c:strRef>
              <c:f>Arkusz2!$A$16:$A$21</c:f>
              <c:strCache>
                <c:ptCount val="6"/>
                <c:pt idx="0">
                  <c:v>Wymagalne - Inne zobowiązania</c:v>
                </c:pt>
                <c:pt idx="1">
                  <c:v>Wymagalne - z tytułu wynagrodzeń</c:v>
                </c:pt>
                <c:pt idx="2">
                  <c:v>Wymagalne - z tytułu podatków, ceł, ubezpieczeń społecznych i zdrowotnych oraz innych tytułów publiczno-prawnych</c:v>
                </c:pt>
                <c:pt idx="3">
                  <c:v>Wymagalne - inne zobowiązania finansowe</c:v>
                </c:pt>
                <c:pt idx="4">
                  <c:v>Wymagalne - kredyty/pożyczki</c:v>
                </c:pt>
                <c:pt idx="5">
                  <c:v>Wymagalne - z tytułu dostaw i usług</c:v>
                </c:pt>
              </c:strCache>
            </c:strRef>
          </c:cat>
          <c:val>
            <c:numRef>
              <c:f>Arkusz2!$D$16:$D$21</c:f>
              <c:numCache>
                <c:formatCode>#,##0</c:formatCode>
                <c:ptCount val="6"/>
                <c:pt idx="0">
                  <c:v>6251523.0499999998</c:v>
                </c:pt>
                <c:pt idx="1">
                  <c:v>1110120</c:v>
                </c:pt>
                <c:pt idx="2">
                  <c:v>2903116.3899999997</c:v>
                </c:pt>
                <c:pt idx="3">
                  <c:v>6356210.9800000004</c:v>
                </c:pt>
                <c:pt idx="4">
                  <c:v>2238219.65</c:v>
                </c:pt>
                <c:pt idx="5">
                  <c:v>122763703.28999999</c:v>
                </c:pt>
              </c:numCache>
            </c:numRef>
          </c:val>
          <c:extLst>
            <c:ext xmlns:c16="http://schemas.microsoft.com/office/drawing/2014/chart" uri="{C3380CC4-5D6E-409C-BE32-E72D297353CC}">
              <c16:uniqueId val="{00000002-919C-447B-92E3-A035374F0546}"/>
            </c:ext>
          </c:extLst>
        </c:ser>
        <c:ser>
          <c:idx val="3"/>
          <c:order val="3"/>
          <c:tx>
            <c:strRef>
              <c:f>Arkusz2!$E$15</c:f>
              <c:strCache>
                <c:ptCount val="1"/>
                <c:pt idx="0">
                  <c:v>2018 r.</c:v>
                </c:pt>
              </c:strCache>
            </c:strRef>
          </c:tx>
          <c:spPr>
            <a:solidFill>
              <a:schemeClr val="accent4"/>
            </a:solidFill>
            <a:ln>
              <a:noFill/>
            </a:ln>
            <a:effectLst/>
          </c:spPr>
          <c:invertIfNegative val="0"/>
          <c:cat>
            <c:strRef>
              <c:f>Arkusz2!$A$16:$A$21</c:f>
              <c:strCache>
                <c:ptCount val="6"/>
                <c:pt idx="0">
                  <c:v>Wymagalne - Inne zobowiązania</c:v>
                </c:pt>
                <c:pt idx="1">
                  <c:v>Wymagalne - z tytułu wynagrodzeń</c:v>
                </c:pt>
                <c:pt idx="2">
                  <c:v>Wymagalne - z tytułu podatków, ceł, ubezpieczeń społecznych i zdrowotnych oraz innych tytułów publiczno-prawnych</c:v>
                </c:pt>
                <c:pt idx="3">
                  <c:v>Wymagalne - inne zobowiązania finansowe</c:v>
                </c:pt>
                <c:pt idx="4">
                  <c:v>Wymagalne - kredyty/pożyczki</c:v>
                </c:pt>
                <c:pt idx="5">
                  <c:v>Wymagalne - z tytułu dostaw i usług</c:v>
                </c:pt>
              </c:strCache>
            </c:strRef>
          </c:cat>
          <c:val>
            <c:numRef>
              <c:f>Arkusz2!$E$16:$E$21</c:f>
              <c:numCache>
                <c:formatCode>#,##0</c:formatCode>
                <c:ptCount val="6"/>
                <c:pt idx="0">
                  <c:v>6779959.1500000004</c:v>
                </c:pt>
                <c:pt idx="1">
                  <c:v>1047806</c:v>
                </c:pt>
                <c:pt idx="2">
                  <c:v>2303665.29</c:v>
                </c:pt>
                <c:pt idx="3">
                  <c:v>11105624.719999999</c:v>
                </c:pt>
                <c:pt idx="4">
                  <c:v>3476900.42</c:v>
                </c:pt>
                <c:pt idx="5">
                  <c:v>163947934.73000002</c:v>
                </c:pt>
              </c:numCache>
            </c:numRef>
          </c:val>
          <c:extLst>
            <c:ext xmlns:c16="http://schemas.microsoft.com/office/drawing/2014/chart" uri="{C3380CC4-5D6E-409C-BE32-E72D297353CC}">
              <c16:uniqueId val="{00000003-919C-447B-92E3-A035374F0546}"/>
            </c:ext>
          </c:extLst>
        </c:ser>
        <c:ser>
          <c:idx val="4"/>
          <c:order val="4"/>
          <c:tx>
            <c:strRef>
              <c:f>Arkusz2!$F$15</c:f>
              <c:strCache>
                <c:ptCount val="1"/>
                <c:pt idx="0">
                  <c:v>30.06.2019 r.</c:v>
                </c:pt>
              </c:strCache>
            </c:strRef>
          </c:tx>
          <c:spPr>
            <a:solidFill>
              <a:schemeClr val="accent5"/>
            </a:solidFill>
            <a:ln>
              <a:noFill/>
            </a:ln>
            <a:effectLst/>
          </c:spPr>
          <c:invertIfNegative val="0"/>
          <c:cat>
            <c:strRef>
              <c:f>Arkusz2!$A$16:$A$21</c:f>
              <c:strCache>
                <c:ptCount val="6"/>
                <c:pt idx="0">
                  <c:v>Wymagalne - Inne zobowiązania</c:v>
                </c:pt>
                <c:pt idx="1">
                  <c:v>Wymagalne - z tytułu wynagrodzeń</c:v>
                </c:pt>
                <c:pt idx="2">
                  <c:v>Wymagalne - z tytułu podatków, ceł, ubezpieczeń społecznych i zdrowotnych oraz innych tytułów publiczno-prawnych</c:v>
                </c:pt>
                <c:pt idx="3">
                  <c:v>Wymagalne - inne zobowiązania finansowe</c:v>
                </c:pt>
                <c:pt idx="4">
                  <c:v>Wymagalne - kredyty/pożyczki</c:v>
                </c:pt>
                <c:pt idx="5">
                  <c:v>Wymagalne - z tytułu dostaw i usług</c:v>
                </c:pt>
              </c:strCache>
            </c:strRef>
          </c:cat>
          <c:val>
            <c:numRef>
              <c:f>Arkusz2!$F$16:$F$21</c:f>
              <c:numCache>
                <c:formatCode>#,##0</c:formatCode>
                <c:ptCount val="6"/>
                <c:pt idx="0">
                  <c:v>7399471.5599999996</c:v>
                </c:pt>
                <c:pt idx="1">
                  <c:v>1279472</c:v>
                </c:pt>
                <c:pt idx="2">
                  <c:v>5906694.75</c:v>
                </c:pt>
                <c:pt idx="3">
                  <c:v>11698787.870000001</c:v>
                </c:pt>
                <c:pt idx="4">
                  <c:v>1105813.83</c:v>
                </c:pt>
                <c:pt idx="5">
                  <c:v>178897703.65999997</c:v>
                </c:pt>
              </c:numCache>
            </c:numRef>
          </c:val>
          <c:extLst>
            <c:ext xmlns:c16="http://schemas.microsoft.com/office/drawing/2014/chart" uri="{C3380CC4-5D6E-409C-BE32-E72D297353CC}">
              <c16:uniqueId val="{00000004-919C-447B-92E3-A035374F0546}"/>
            </c:ext>
          </c:extLst>
        </c:ser>
        <c:dLbls>
          <c:showLegendKey val="0"/>
          <c:showVal val="0"/>
          <c:showCatName val="0"/>
          <c:showSerName val="0"/>
          <c:showPercent val="0"/>
          <c:showBubbleSize val="0"/>
        </c:dLbls>
        <c:gapWidth val="219"/>
        <c:overlap val="-27"/>
        <c:axId val="564180720"/>
        <c:axId val="564179080"/>
      </c:barChart>
      <c:catAx>
        <c:axId val="56418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64179080"/>
        <c:crosses val="autoZero"/>
        <c:auto val="1"/>
        <c:lblAlgn val="ctr"/>
        <c:lblOffset val="100"/>
        <c:noMultiLvlLbl val="0"/>
      </c:catAx>
      <c:valAx>
        <c:axId val="564179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56418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solidFill>
                <a:latin typeface="+mn-lt"/>
                <a:ea typeface="+mn-ea"/>
                <a:cs typeface="+mn-cs"/>
              </a:defRPr>
            </a:pPr>
            <a:r>
              <a:rPr lang="pl-PL" sz="3500" b="1" dirty="0">
                <a:solidFill>
                  <a:schemeClr val="tx1"/>
                </a:solidFill>
                <a:latin typeface="+mn-lt"/>
              </a:rPr>
              <a:t>KONTRAKT</a:t>
            </a:r>
            <a:r>
              <a:rPr lang="pl-PL" sz="3500" b="1" baseline="0" dirty="0">
                <a:solidFill>
                  <a:schemeClr val="tx1"/>
                </a:solidFill>
                <a:latin typeface="+mn-lt"/>
              </a:rPr>
              <a:t> NFZ</a:t>
            </a:r>
            <a:r>
              <a:rPr lang="pl-PL" sz="3500" b="1" dirty="0">
                <a:solidFill>
                  <a:schemeClr val="tx1"/>
                </a:solidFill>
                <a:latin typeface="+mn-lt"/>
              </a:rPr>
              <a:t> VS ZOBOWIĄZANIA</a:t>
            </a:r>
            <a:r>
              <a:rPr lang="pl-PL" sz="3500" b="1" baseline="0" dirty="0">
                <a:solidFill>
                  <a:schemeClr val="tx1"/>
                </a:solidFill>
                <a:latin typeface="+mn-lt"/>
              </a:rPr>
              <a:t> </a:t>
            </a:r>
            <a:endParaRPr lang="pl-PL" sz="3500" b="1" dirty="0">
              <a:solidFill>
                <a:schemeClr val="tx1"/>
              </a:solidFill>
              <a:latin typeface="+mn-lt"/>
            </a:endParaRPr>
          </a:p>
        </c:rich>
      </c:tx>
      <c:overlay val="0"/>
      <c:spPr>
        <a:noFill/>
        <a:ln>
          <a:noFill/>
        </a:ln>
        <a:effectLst/>
      </c:spPr>
      <c:txPr>
        <a:bodyPr rot="0" spcFirstLastPara="1" vertOverflow="ellipsis" vert="horz" wrap="square" anchor="ctr" anchorCtr="1"/>
        <a:lstStyle/>
        <a:p>
          <a:pPr>
            <a:defRPr sz="2600" b="0" i="0" u="none" strike="noStrike" kern="1200" spc="0" baseline="0">
              <a:solidFill>
                <a:schemeClr val="tx1"/>
              </a:solidFill>
              <a:latin typeface="+mn-lt"/>
              <a:ea typeface="+mn-ea"/>
              <a:cs typeface="+mn-cs"/>
            </a:defRPr>
          </a:pPr>
          <a:endParaRPr lang="pl-PL"/>
        </a:p>
      </c:txPr>
    </c:title>
    <c:autoTitleDeleted val="0"/>
    <c:plotArea>
      <c:layout/>
      <c:barChart>
        <c:barDir val="col"/>
        <c:grouping val="clustered"/>
        <c:varyColors val="0"/>
        <c:ser>
          <c:idx val="0"/>
          <c:order val="0"/>
          <c:tx>
            <c:strRef>
              <c:f>Arkusz1!$A$53</c:f>
              <c:strCache>
                <c:ptCount val="1"/>
                <c:pt idx="0">
                  <c:v>Razem zobowiązania</c:v>
                </c:pt>
              </c:strCache>
            </c:strRef>
          </c:tx>
          <c:spPr>
            <a:solidFill>
              <a:schemeClr val="accent1"/>
            </a:solidFill>
            <a:ln>
              <a:noFill/>
            </a:ln>
            <a:effectLst/>
          </c:spPr>
          <c:invertIfNegative val="0"/>
          <c:cat>
            <c:strRef>
              <c:f>Arkusz1!$B$49:$F$49</c:f>
              <c:strCache>
                <c:ptCount val="5"/>
                <c:pt idx="0">
                  <c:v>2015 r.</c:v>
                </c:pt>
                <c:pt idx="1">
                  <c:v>2016 r.</c:v>
                </c:pt>
                <c:pt idx="2">
                  <c:v>2017 r.</c:v>
                </c:pt>
                <c:pt idx="3">
                  <c:v>2018 r.</c:v>
                </c:pt>
                <c:pt idx="4">
                  <c:v>30.06.2019 r.</c:v>
                </c:pt>
              </c:strCache>
            </c:strRef>
          </c:cat>
          <c:val>
            <c:numRef>
              <c:f>Arkusz1!$B$53:$F$53</c:f>
              <c:numCache>
                <c:formatCode>#,##0</c:formatCode>
                <c:ptCount val="5"/>
                <c:pt idx="0">
                  <c:v>1223916704.4200001</c:v>
                </c:pt>
                <c:pt idx="1">
                  <c:v>1289116608.8599999</c:v>
                </c:pt>
                <c:pt idx="2">
                  <c:v>1437953967.1500003</c:v>
                </c:pt>
                <c:pt idx="3">
                  <c:v>1673770025.4200001</c:v>
                </c:pt>
                <c:pt idx="4">
                  <c:v>1703284500.8800006</c:v>
                </c:pt>
              </c:numCache>
            </c:numRef>
          </c:val>
          <c:extLst>
            <c:ext xmlns:c16="http://schemas.microsoft.com/office/drawing/2014/chart" uri="{C3380CC4-5D6E-409C-BE32-E72D297353CC}">
              <c16:uniqueId val="{00000000-BDFD-489C-BDE5-53F33EFD222B}"/>
            </c:ext>
          </c:extLst>
        </c:ser>
        <c:ser>
          <c:idx val="1"/>
          <c:order val="1"/>
          <c:tx>
            <c:strRef>
              <c:f>Arkusz1!$A$54</c:f>
              <c:strCache>
                <c:ptCount val="1"/>
                <c:pt idx="0">
                  <c:v>Kontrakt z NFZ ogółem</c:v>
                </c:pt>
              </c:strCache>
            </c:strRef>
          </c:tx>
          <c:spPr>
            <a:solidFill>
              <a:schemeClr val="accent2"/>
            </a:solidFill>
            <a:ln>
              <a:noFill/>
            </a:ln>
            <a:effectLst/>
          </c:spPr>
          <c:invertIfNegative val="0"/>
          <c:cat>
            <c:strRef>
              <c:f>Arkusz1!$B$49:$F$49</c:f>
              <c:strCache>
                <c:ptCount val="5"/>
                <c:pt idx="0">
                  <c:v>2015 r.</c:v>
                </c:pt>
                <c:pt idx="1">
                  <c:v>2016 r.</c:v>
                </c:pt>
                <c:pt idx="2">
                  <c:v>2017 r.</c:v>
                </c:pt>
                <c:pt idx="3">
                  <c:v>2018 r.</c:v>
                </c:pt>
                <c:pt idx="4">
                  <c:v>30.06.2019 r.</c:v>
                </c:pt>
              </c:strCache>
            </c:strRef>
          </c:cat>
          <c:val>
            <c:numRef>
              <c:f>Arkusz1!$B$54:$F$54</c:f>
              <c:numCache>
                <c:formatCode>#,##0</c:formatCode>
                <c:ptCount val="5"/>
                <c:pt idx="0">
                  <c:v>4165205890.6299996</c:v>
                </c:pt>
                <c:pt idx="1">
                  <c:v>4383209427.5099974</c:v>
                </c:pt>
                <c:pt idx="2">
                  <c:v>4810536718.3300009</c:v>
                </c:pt>
                <c:pt idx="3">
                  <c:v>5299974425.8199978</c:v>
                </c:pt>
                <c:pt idx="4">
                  <c:v>2872576929.494648</c:v>
                </c:pt>
              </c:numCache>
            </c:numRef>
          </c:val>
          <c:extLst>
            <c:ext xmlns:c16="http://schemas.microsoft.com/office/drawing/2014/chart" uri="{C3380CC4-5D6E-409C-BE32-E72D297353CC}">
              <c16:uniqueId val="{00000001-BDFD-489C-BDE5-53F33EFD222B}"/>
            </c:ext>
          </c:extLst>
        </c:ser>
        <c:dLbls>
          <c:showLegendKey val="0"/>
          <c:showVal val="0"/>
          <c:showCatName val="0"/>
          <c:showSerName val="0"/>
          <c:showPercent val="0"/>
          <c:showBubbleSize val="0"/>
        </c:dLbls>
        <c:gapWidth val="219"/>
        <c:overlap val="-27"/>
        <c:axId val="609407456"/>
        <c:axId val="609401224"/>
      </c:barChart>
      <c:catAx>
        <c:axId val="60940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crossAx val="609401224"/>
        <c:crosses val="autoZero"/>
        <c:auto val="1"/>
        <c:lblAlgn val="ctr"/>
        <c:lblOffset val="100"/>
        <c:noMultiLvlLbl val="0"/>
      </c:catAx>
      <c:valAx>
        <c:axId val="609401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60940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spc="0" baseline="0">
                <a:solidFill>
                  <a:schemeClr val="tx1">
                    <a:lumMod val="65000"/>
                    <a:lumOff val="35000"/>
                  </a:schemeClr>
                </a:solidFill>
                <a:latin typeface="+mn-lt"/>
                <a:ea typeface="+mn-ea"/>
                <a:cs typeface="+mn-cs"/>
              </a:defRPr>
            </a:pPr>
            <a:r>
              <a:rPr lang="pl-PL" sz="2600" b="1" dirty="0">
                <a:solidFill>
                  <a:schemeClr val="tx1"/>
                </a:solidFill>
              </a:rPr>
              <a:t>KONTRAKT</a:t>
            </a:r>
            <a:r>
              <a:rPr lang="pl-PL" sz="2600" b="1" baseline="0" dirty="0">
                <a:solidFill>
                  <a:schemeClr val="tx1"/>
                </a:solidFill>
              </a:rPr>
              <a:t> NFZ, KOSZTY, KOSZTY OSOBOWE, MATERIAŁY I ENERGIA</a:t>
            </a:r>
            <a:endParaRPr lang="pl-PL" sz="2600" b="1" dirty="0">
              <a:solidFill>
                <a:schemeClr val="tx1"/>
              </a:solidFill>
            </a:endParaRPr>
          </a:p>
        </c:rich>
      </c:tx>
      <c:layout>
        <c:manualLayout>
          <c:xMode val="edge"/>
          <c:yMode val="edge"/>
          <c:x val="0.11464316136759678"/>
          <c:y val="2.2889881870716808E-2"/>
        </c:manualLayout>
      </c:layout>
      <c:overlay val="0"/>
      <c:spPr>
        <a:noFill/>
        <a:ln>
          <a:noFill/>
        </a:ln>
        <a:effectLst/>
      </c:spPr>
      <c:txPr>
        <a:bodyPr rot="0" spcFirstLastPara="1" vertOverflow="ellipsis" vert="horz" wrap="square" anchor="ctr" anchorCtr="1"/>
        <a:lstStyle/>
        <a:p>
          <a:pPr>
            <a:defRPr sz="2600" b="1"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Arkusz1!$A$95</c:f>
              <c:strCache>
                <c:ptCount val="1"/>
                <c:pt idx="0">
                  <c:v>Kontrakt z NFZ łącznie</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Arkusz1!$B$94:$G$94</c:f>
              <c:strCache>
                <c:ptCount val="5"/>
                <c:pt idx="0">
                  <c:v>2015 r.</c:v>
                </c:pt>
                <c:pt idx="1">
                  <c:v>2016 r.</c:v>
                </c:pt>
                <c:pt idx="2">
                  <c:v>2017 r.</c:v>
                </c:pt>
                <c:pt idx="3">
                  <c:v>2018 r.</c:v>
                </c:pt>
                <c:pt idx="4">
                  <c:v>2019 r.</c:v>
                </c:pt>
              </c:strCache>
            </c:strRef>
          </c:cat>
          <c:val>
            <c:numRef>
              <c:f>Arkusz1!$B$95:$G$95</c:f>
              <c:numCache>
                <c:formatCode>#,##0</c:formatCode>
                <c:ptCount val="5"/>
                <c:pt idx="0">
                  <c:v>4165205890.6299996</c:v>
                </c:pt>
                <c:pt idx="1">
                  <c:v>4383209427.5099974</c:v>
                </c:pt>
                <c:pt idx="2">
                  <c:v>4810536718.3300009</c:v>
                </c:pt>
                <c:pt idx="3">
                  <c:v>5299974425.8199978</c:v>
                </c:pt>
                <c:pt idx="4">
                  <c:v>5745153858.989296</c:v>
                </c:pt>
              </c:numCache>
            </c:numRef>
          </c:val>
          <c:extLst>
            <c:ext xmlns:c16="http://schemas.microsoft.com/office/drawing/2014/chart" uri="{C3380CC4-5D6E-409C-BE32-E72D297353CC}">
              <c16:uniqueId val="{00000001-213F-4AC7-A4F2-D9A9BC72183F}"/>
            </c:ext>
          </c:extLst>
        </c:ser>
        <c:ser>
          <c:idx val="1"/>
          <c:order val="1"/>
          <c:tx>
            <c:strRef>
              <c:f>Arkusz1!$A$96</c:f>
              <c:strCache>
                <c:ptCount val="1"/>
                <c:pt idx="0">
                  <c:v>Koszty razem</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Arkusz1!$B$94:$G$94</c:f>
              <c:strCache>
                <c:ptCount val="5"/>
                <c:pt idx="0">
                  <c:v>2015 r.</c:v>
                </c:pt>
                <c:pt idx="1">
                  <c:v>2016 r.</c:v>
                </c:pt>
                <c:pt idx="2">
                  <c:v>2017 r.</c:v>
                </c:pt>
                <c:pt idx="3">
                  <c:v>2018 r.</c:v>
                </c:pt>
                <c:pt idx="4">
                  <c:v>2019 r.</c:v>
                </c:pt>
              </c:strCache>
            </c:strRef>
          </c:cat>
          <c:val>
            <c:numRef>
              <c:f>Arkusz1!$B$96:$G$96</c:f>
              <c:numCache>
                <c:formatCode>#,##0</c:formatCode>
                <c:ptCount val="5"/>
                <c:pt idx="0">
                  <c:v>4676767417.2600012</c:v>
                </c:pt>
                <c:pt idx="1">
                  <c:v>4964972013.29</c:v>
                </c:pt>
                <c:pt idx="2">
                  <c:v>5426780888.9900017</c:v>
                </c:pt>
                <c:pt idx="3">
                  <c:v>6147965844.2049999</c:v>
                </c:pt>
                <c:pt idx="4">
                  <c:v>6638547906.0400009</c:v>
                </c:pt>
              </c:numCache>
            </c:numRef>
          </c:val>
          <c:extLst>
            <c:ext xmlns:c16="http://schemas.microsoft.com/office/drawing/2014/chart" uri="{C3380CC4-5D6E-409C-BE32-E72D297353CC}">
              <c16:uniqueId val="{00000003-213F-4AC7-A4F2-D9A9BC72183F}"/>
            </c:ext>
          </c:extLst>
        </c:ser>
        <c:ser>
          <c:idx val="2"/>
          <c:order val="2"/>
          <c:tx>
            <c:strRef>
              <c:f>Arkusz1!$A$97</c:f>
              <c:strCache>
                <c:ptCount val="1"/>
                <c:pt idx="0">
                  <c:v>Koszty osobowe</c:v>
                </c:pt>
              </c:strCache>
            </c:strRef>
          </c:tx>
          <c:spPr>
            <a:solidFill>
              <a:schemeClr val="accent6"/>
            </a:solidFill>
            <a:ln>
              <a:noFill/>
            </a:ln>
            <a:effectLst/>
          </c:spPr>
          <c:invertIfNegative val="0"/>
          <c:trendline>
            <c:spPr>
              <a:ln w="19050" cap="rnd">
                <a:solidFill>
                  <a:schemeClr val="accent3"/>
                </a:solidFill>
                <a:prstDash val="sysDot"/>
              </a:ln>
              <a:effectLst/>
            </c:spPr>
            <c:trendlineType val="linear"/>
            <c:dispRSqr val="0"/>
            <c:dispEq val="0"/>
          </c:trendline>
          <c:cat>
            <c:strRef>
              <c:f>Arkusz1!$B$94:$G$94</c:f>
              <c:strCache>
                <c:ptCount val="5"/>
                <c:pt idx="0">
                  <c:v>2015 r.</c:v>
                </c:pt>
                <c:pt idx="1">
                  <c:v>2016 r.</c:v>
                </c:pt>
                <c:pt idx="2">
                  <c:v>2017 r.</c:v>
                </c:pt>
                <c:pt idx="3">
                  <c:v>2018 r.</c:v>
                </c:pt>
                <c:pt idx="4">
                  <c:v>2019 r.</c:v>
                </c:pt>
              </c:strCache>
            </c:strRef>
          </c:cat>
          <c:val>
            <c:numRef>
              <c:f>Arkusz1!$B$97:$G$97</c:f>
              <c:numCache>
                <c:formatCode>#,##0</c:formatCode>
                <c:ptCount val="5"/>
                <c:pt idx="0">
                  <c:v>2693356344.0865302</c:v>
                </c:pt>
                <c:pt idx="1">
                  <c:v>2889322237.9726481</c:v>
                </c:pt>
                <c:pt idx="2">
                  <c:v>3222486974.0149055</c:v>
                </c:pt>
                <c:pt idx="3">
                  <c:v>3735201284.063818</c:v>
                </c:pt>
                <c:pt idx="4">
                  <c:v>4161707130.9402013</c:v>
                </c:pt>
              </c:numCache>
            </c:numRef>
          </c:val>
          <c:extLst>
            <c:ext xmlns:c16="http://schemas.microsoft.com/office/drawing/2014/chart" uri="{C3380CC4-5D6E-409C-BE32-E72D297353CC}">
              <c16:uniqueId val="{00000005-213F-4AC7-A4F2-D9A9BC72183F}"/>
            </c:ext>
          </c:extLst>
        </c:ser>
        <c:ser>
          <c:idx val="3"/>
          <c:order val="3"/>
          <c:tx>
            <c:strRef>
              <c:f>Arkusz1!$A$98</c:f>
              <c:strCache>
                <c:ptCount val="1"/>
                <c:pt idx="0">
                  <c:v>Materiały i energia</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strRef>
              <c:f>Arkusz1!$B$94:$G$94</c:f>
              <c:strCache>
                <c:ptCount val="5"/>
                <c:pt idx="0">
                  <c:v>2015 r.</c:v>
                </c:pt>
                <c:pt idx="1">
                  <c:v>2016 r.</c:v>
                </c:pt>
                <c:pt idx="2">
                  <c:v>2017 r.</c:v>
                </c:pt>
                <c:pt idx="3">
                  <c:v>2018 r.</c:v>
                </c:pt>
                <c:pt idx="4">
                  <c:v>2019 r.</c:v>
                </c:pt>
              </c:strCache>
            </c:strRef>
          </c:cat>
          <c:val>
            <c:numRef>
              <c:f>Arkusz1!$B$98:$G$98</c:f>
              <c:numCache>
                <c:formatCode>General</c:formatCode>
                <c:ptCount val="5"/>
                <c:pt idx="0">
                  <c:v>904642102.83999991</c:v>
                </c:pt>
                <c:pt idx="1">
                  <c:v>935682375.93999982</c:v>
                </c:pt>
                <c:pt idx="2">
                  <c:v>992935929.5999999</c:v>
                </c:pt>
                <c:pt idx="3">
                  <c:v>1067368392.6899999</c:v>
                </c:pt>
                <c:pt idx="4" formatCode="#,##0">
                  <c:v>1133397082.6799998</c:v>
                </c:pt>
              </c:numCache>
            </c:numRef>
          </c:val>
          <c:extLst>
            <c:ext xmlns:c16="http://schemas.microsoft.com/office/drawing/2014/chart" uri="{C3380CC4-5D6E-409C-BE32-E72D297353CC}">
              <c16:uniqueId val="{00000007-213F-4AC7-A4F2-D9A9BC72183F}"/>
            </c:ext>
          </c:extLst>
        </c:ser>
        <c:dLbls>
          <c:showLegendKey val="0"/>
          <c:showVal val="0"/>
          <c:showCatName val="0"/>
          <c:showSerName val="0"/>
          <c:showPercent val="0"/>
          <c:showBubbleSize val="0"/>
        </c:dLbls>
        <c:gapWidth val="219"/>
        <c:overlap val="-27"/>
        <c:axId val="442272896"/>
        <c:axId val="442273552"/>
      </c:barChart>
      <c:catAx>
        <c:axId val="4422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442273552"/>
        <c:crosses val="autoZero"/>
        <c:auto val="1"/>
        <c:lblAlgn val="ctr"/>
        <c:lblOffset val="100"/>
        <c:noMultiLvlLbl val="0"/>
      </c:catAx>
      <c:valAx>
        <c:axId val="442273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442272896"/>
        <c:crosses val="autoZero"/>
        <c:crossBetween val="between"/>
      </c:valAx>
      <c:spPr>
        <a:noFill/>
        <a:ln>
          <a:noFill/>
        </a:ln>
        <a:effectLst/>
      </c:spPr>
    </c:plotArea>
    <c:legend>
      <c:legendPos val="b"/>
      <c:layout>
        <c:manualLayout>
          <c:xMode val="edge"/>
          <c:yMode val="edge"/>
          <c:x val="1.0056687724578087E-2"/>
          <c:y val="0.85122292949956002"/>
          <c:w val="0.96451045760960297"/>
          <c:h val="0.1371660400214849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Arkusz4!$A$4</c:f>
              <c:strCache>
                <c:ptCount val="1"/>
                <c:pt idx="0">
                  <c:v>Kontrakt z NFZ razem</c:v>
                </c:pt>
              </c:strCache>
            </c:strRef>
          </c:tx>
          <c:spPr>
            <a:solidFill>
              <a:schemeClr val="accent1"/>
            </a:solidFill>
            <a:ln>
              <a:noFill/>
            </a:ln>
            <a:effectLst/>
          </c:spPr>
          <c:invertIfNegative val="0"/>
          <c:cat>
            <c:strRef>
              <c:f>Arkusz4!$B$3:$F$3</c:f>
              <c:strCache>
                <c:ptCount val="5"/>
                <c:pt idx="0">
                  <c:v>2015 r.</c:v>
                </c:pt>
                <c:pt idx="1">
                  <c:v>2016 r.</c:v>
                </c:pt>
                <c:pt idx="2">
                  <c:v>2017 r.</c:v>
                </c:pt>
                <c:pt idx="3">
                  <c:v>2018 r.</c:v>
                </c:pt>
                <c:pt idx="4">
                  <c:v>30.06.2019 r.</c:v>
                </c:pt>
              </c:strCache>
            </c:strRef>
          </c:cat>
          <c:val>
            <c:numRef>
              <c:f>Arkusz4!$B$4:$F$4</c:f>
              <c:numCache>
                <c:formatCode>#,##0</c:formatCode>
                <c:ptCount val="5"/>
                <c:pt idx="0">
                  <c:v>4165205890.6299996</c:v>
                </c:pt>
                <c:pt idx="1">
                  <c:v>4383209427.5099974</c:v>
                </c:pt>
                <c:pt idx="2">
                  <c:v>4810536718.3300009</c:v>
                </c:pt>
                <c:pt idx="3">
                  <c:v>5299974425.8199978</c:v>
                </c:pt>
                <c:pt idx="4">
                  <c:v>2872576929.494648</c:v>
                </c:pt>
              </c:numCache>
            </c:numRef>
          </c:val>
          <c:extLst>
            <c:ext xmlns:c16="http://schemas.microsoft.com/office/drawing/2014/chart" uri="{C3380CC4-5D6E-409C-BE32-E72D297353CC}">
              <c16:uniqueId val="{00000000-FEBD-45DD-967E-8370105CC6FC}"/>
            </c:ext>
          </c:extLst>
        </c:ser>
        <c:ser>
          <c:idx val="1"/>
          <c:order val="1"/>
          <c:tx>
            <c:strRef>
              <c:f>Arkusz4!$A$5</c:f>
              <c:strCache>
                <c:ptCount val="1"/>
                <c:pt idx="0">
                  <c:v>Kontrakt NFZ - świadczenia</c:v>
                </c:pt>
              </c:strCache>
            </c:strRef>
          </c:tx>
          <c:spPr>
            <a:solidFill>
              <a:schemeClr val="accent2"/>
            </a:solidFill>
            <a:ln>
              <a:noFill/>
            </a:ln>
            <a:effectLst/>
          </c:spPr>
          <c:invertIfNegative val="0"/>
          <c:cat>
            <c:strRef>
              <c:f>Arkusz4!$B$3:$F$3</c:f>
              <c:strCache>
                <c:ptCount val="5"/>
                <c:pt idx="0">
                  <c:v>2015 r.</c:v>
                </c:pt>
                <c:pt idx="1">
                  <c:v>2016 r.</c:v>
                </c:pt>
                <c:pt idx="2">
                  <c:v>2017 r.</c:v>
                </c:pt>
                <c:pt idx="3">
                  <c:v>2018 r.</c:v>
                </c:pt>
                <c:pt idx="4">
                  <c:v>30.06.2019 r.</c:v>
                </c:pt>
              </c:strCache>
            </c:strRef>
          </c:cat>
          <c:val>
            <c:numRef>
              <c:f>Arkusz4!$B$5:$F$5</c:f>
              <c:numCache>
                <c:formatCode>#,##0</c:formatCode>
                <c:ptCount val="5"/>
                <c:pt idx="0">
                  <c:v>4134022335.0699997</c:v>
                </c:pt>
                <c:pt idx="1">
                  <c:v>4254930687.0299969</c:v>
                </c:pt>
                <c:pt idx="2">
                  <c:v>4573023180.9899998</c:v>
                </c:pt>
                <c:pt idx="3">
                  <c:v>4867713892.1899996</c:v>
                </c:pt>
                <c:pt idx="4">
                  <c:v>2579520064.6546488</c:v>
                </c:pt>
              </c:numCache>
            </c:numRef>
          </c:val>
          <c:extLst>
            <c:ext xmlns:c16="http://schemas.microsoft.com/office/drawing/2014/chart" uri="{C3380CC4-5D6E-409C-BE32-E72D297353CC}">
              <c16:uniqueId val="{00000001-FEBD-45DD-967E-8370105CC6FC}"/>
            </c:ext>
          </c:extLst>
        </c:ser>
        <c:ser>
          <c:idx val="2"/>
          <c:order val="2"/>
          <c:tx>
            <c:strRef>
              <c:f>Arkusz4!$A$6</c:f>
              <c:strCache>
                <c:ptCount val="1"/>
                <c:pt idx="0">
                  <c:v>Kontrakt NFZ - pielęgniarki</c:v>
                </c:pt>
              </c:strCache>
            </c:strRef>
          </c:tx>
          <c:spPr>
            <a:solidFill>
              <a:schemeClr val="accent3"/>
            </a:solidFill>
            <a:ln>
              <a:noFill/>
            </a:ln>
            <a:effectLst/>
          </c:spPr>
          <c:invertIfNegative val="0"/>
          <c:cat>
            <c:strRef>
              <c:f>Arkusz4!$B$3:$F$3</c:f>
              <c:strCache>
                <c:ptCount val="5"/>
                <c:pt idx="0">
                  <c:v>2015 r.</c:v>
                </c:pt>
                <c:pt idx="1">
                  <c:v>2016 r.</c:v>
                </c:pt>
                <c:pt idx="2">
                  <c:v>2017 r.</c:v>
                </c:pt>
                <c:pt idx="3">
                  <c:v>2018 r.</c:v>
                </c:pt>
                <c:pt idx="4">
                  <c:v>30.06.2019 r.</c:v>
                </c:pt>
              </c:strCache>
            </c:strRef>
          </c:cat>
          <c:val>
            <c:numRef>
              <c:f>Arkusz4!$B$6:$F$6</c:f>
              <c:numCache>
                <c:formatCode>#,##0</c:formatCode>
                <c:ptCount val="5"/>
                <c:pt idx="0">
                  <c:v>30931935.859999992</c:v>
                </c:pt>
                <c:pt idx="1">
                  <c:v>127325290.72000003</c:v>
                </c:pt>
                <c:pt idx="2">
                  <c:v>231942979.84</c:v>
                </c:pt>
                <c:pt idx="3">
                  <c:v>379772295.12</c:v>
                </c:pt>
                <c:pt idx="4">
                  <c:v>249660747.92999995</c:v>
                </c:pt>
              </c:numCache>
            </c:numRef>
          </c:val>
          <c:extLst>
            <c:ext xmlns:c16="http://schemas.microsoft.com/office/drawing/2014/chart" uri="{C3380CC4-5D6E-409C-BE32-E72D297353CC}">
              <c16:uniqueId val="{00000002-FEBD-45DD-967E-8370105CC6FC}"/>
            </c:ext>
          </c:extLst>
        </c:ser>
        <c:ser>
          <c:idx val="3"/>
          <c:order val="3"/>
          <c:tx>
            <c:strRef>
              <c:f>Arkusz4!$A$7</c:f>
              <c:strCache>
                <c:ptCount val="1"/>
                <c:pt idx="0">
                  <c:v>Kontrakt NFZ - lekarze</c:v>
                </c:pt>
              </c:strCache>
            </c:strRef>
          </c:tx>
          <c:spPr>
            <a:solidFill>
              <a:schemeClr val="accent4"/>
            </a:solidFill>
            <a:ln>
              <a:noFill/>
            </a:ln>
            <a:effectLst/>
          </c:spPr>
          <c:invertIfNegative val="0"/>
          <c:cat>
            <c:strRef>
              <c:f>Arkusz4!$B$3:$F$3</c:f>
              <c:strCache>
                <c:ptCount val="5"/>
                <c:pt idx="0">
                  <c:v>2015 r.</c:v>
                </c:pt>
                <c:pt idx="1">
                  <c:v>2016 r.</c:v>
                </c:pt>
                <c:pt idx="2">
                  <c:v>2017 r.</c:v>
                </c:pt>
                <c:pt idx="3">
                  <c:v>2018 r.</c:v>
                </c:pt>
                <c:pt idx="4">
                  <c:v>30.06.2019 r.</c:v>
                </c:pt>
              </c:strCache>
            </c:strRef>
          </c:cat>
          <c:val>
            <c:numRef>
              <c:f>Arkusz4!$B$7:$F$7</c:f>
              <c:numCache>
                <c:formatCode>#,##0</c:formatCode>
                <c:ptCount val="5"/>
                <c:pt idx="0">
                  <c:v>14433.7</c:v>
                </c:pt>
                <c:pt idx="1">
                  <c:v>14150.76</c:v>
                </c:pt>
                <c:pt idx="2">
                  <c:v>196896.16</c:v>
                </c:pt>
                <c:pt idx="3">
                  <c:v>25857527.819999997</c:v>
                </c:pt>
                <c:pt idx="4">
                  <c:v>25742368.170000006</c:v>
                </c:pt>
              </c:numCache>
            </c:numRef>
          </c:val>
          <c:extLst>
            <c:ext xmlns:c16="http://schemas.microsoft.com/office/drawing/2014/chart" uri="{C3380CC4-5D6E-409C-BE32-E72D297353CC}">
              <c16:uniqueId val="{00000003-FEBD-45DD-967E-8370105CC6FC}"/>
            </c:ext>
          </c:extLst>
        </c:ser>
        <c:ser>
          <c:idx val="4"/>
          <c:order val="4"/>
          <c:tx>
            <c:strRef>
              <c:f>Arkusz4!$A$8</c:f>
              <c:strCache>
                <c:ptCount val="1"/>
                <c:pt idx="0">
                  <c:v>Kontrakt NFZ - ratownicy</c:v>
                </c:pt>
              </c:strCache>
            </c:strRef>
          </c:tx>
          <c:spPr>
            <a:solidFill>
              <a:schemeClr val="accent5"/>
            </a:solidFill>
            <a:ln>
              <a:noFill/>
            </a:ln>
            <a:effectLst/>
          </c:spPr>
          <c:invertIfNegative val="0"/>
          <c:cat>
            <c:strRef>
              <c:f>Arkusz4!$B$3:$F$3</c:f>
              <c:strCache>
                <c:ptCount val="5"/>
                <c:pt idx="0">
                  <c:v>2015 r.</c:v>
                </c:pt>
                <c:pt idx="1">
                  <c:v>2016 r.</c:v>
                </c:pt>
                <c:pt idx="2">
                  <c:v>2017 r.</c:v>
                </c:pt>
                <c:pt idx="3">
                  <c:v>2018 r.</c:v>
                </c:pt>
                <c:pt idx="4">
                  <c:v>30.06.2019 r.</c:v>
                </c:pt>
              </c:strCache>
            </c:strRef>
          </c:cat>
          <c:val>
            <c:numRef>
              <c:f>Arkusz4!$B$8:$F$8</c:f>
              <c:numCache>
                <c:formatCode>#,##0</c:formatCode>
                <c:ptCount val="5"/>
                <c:pt idx="0">
                  <c:v>237186</c:v>
                </c:pt>
                <c:pt idx="1">
                  <c:v>939299</c:v>
                </c:pt>
                <c:pt idx="2">
                  <c:v>5373661.3399999989</c:v>
                </c:pt>
                <c:pt idx="3">
                  <c:v>26630710.690000001</c:v>
                </c:pt>
                <c:pt idx="4">
                  <c:v>17653748.740000002</c:v>
                </c:pt>
              </c:numCache>
            </c:numRef>
          </c:val>
          <c:extLst>
            <c:ext xmlns:c16="http://schemas.microsoft.com/office/drawing/2014/chart" uri="{C3380CC4-5D6E-409C-BE32-E72D297353CC}">
              <c16:uniqueId val="{00000004-FEBD-45DD-967E-8370105CC6FC}"/>
            </c:ext>
          </c:extLst>
        </c:ser>
        <c:dLbls>
          <c:showLegendKey val="0"/>
          <c:showVal val="0"/>
          <c:showCatName val="0"/>
          <c:showSerName val="0"/>
          <c:showPercent val="0"/>
          <c:showBubbleSize val="0"/>
        </c:dLbls>
        <c:gapWidth val="219"/>
        <c:overlap val="-27"/>
        <c:axId val="504467952"/>
        <c:axId val="504468936"/>
      </c:barChart>
      <c:catAx>
        <c:axId val="50446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04468936"/>
        <c:crosses val="autoZero"/>
        <c:auto val="1"/>
        <c:lblAlgn val="ctr"/>
        <c:lblOffset val="100"/>
        <c:noMultiLvlLbl val="0"/>
      </c:catAx>
      <c:valAx>
        <c:axId val="504468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0446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'Koszty osobowe'!$B$1</c:f>
              <c:strCache>
                <c:ptCount val="1"/>
                <c:pt idx="0">
                  <c:v>2015 r.</c:v>
                </c:pt>
              </c:strCache>
            </c:strRef>
          </c:tx>
          <c:spPr>
            <a:solidFill>
              <a:schemeClr val="accent1"/>
            </a:solidFill>
            <a:ln>
              <a:noFill/>
            </a:ln>
            <a:effectLst/>
          </c:spPr>
          <c:invertIfNegative val="0"/>
          <c:cat>
            <c:strRef>
              <c:f>'Koszty osobowe'!$A$2:$A$4</c:f>
              <c:strCache>
                <c:ptCount val="3"/>
                <c:pt idx="0">
                  <c:v>Koszty  osobowe</c:v>
                </c:pt>
                <c:pt idx="1">
                  <c:v>Koszty osobowe (wynagrodzenia z tyt. umów o pracę, umów zlecenia, umów o dzieło  wraz z pochodnymi, z wyłączeniem ZFŚS)</c:v>
                </c:pt>
                <c:pt idx="2">
                  <c:v>Umowy cywilnoprawne (kontrakty)</c:v>
                </c:pt>
              </c:strCache>
            </c:strRef>
          </c:cat>
          <c:val>
            <c:numRef>
              <c:f>'Koszty osobowe'!$B$2:$B$4</c:f>
              <c:numCache>
                <c:formatCode>#,##0</c:formatCode>
                <c:ptCount val="3"/>
                <c:pt idx="0">
                  <c:v>2693356344.0865302</c:v>
                </c:pt>
                <c:pt idx="1">
                  <c:v>1970036180.7006006</c:v>
                </c:pt>
                <c:pt idx="2">
                  <c:v>723320163.38593006</c:v>
                </c:pt>
              </c:numCache>
            </c:numRef>
          </c:val>
          <c:extLst>
            <c:ext xmlns:c16="http://schemas.microsoft.com/office/drawing/2014/chart" uri="{C3380CC4-5D6E-409C-BE32-E72D297353CC}">
              <c16:uniqueId val="{00000000-BC80-48D2-84BD-64A5A44C3129}"/>
            </c:ext>
          </c:extLst>
        </c:ser>
        <c:ser>
          <c:idx val="1"/>
          <c:order val="1"/>
          <c:tx>
            <c:strRef>
              <c:f>'Koszty osobowe'!$C$1</c:f>
              <c:strCache>
                <c:ptCount val="1"/>
                <c:pt idx="0">
                  <c:v>2016 r.</c:v>
                </c:pt>
              </c:strCache>
            </c:strRef>
          </c:tx>
          <c:spPr>
            <a:solidFill>
              <a:schemeClr val="accent2"/>
            </a:solidFill>
            <a:ln>
              <a:noFill/>
            </a:ln>
            <a:effectLst/>
          </c:spPr>
          <c:invertIfNegative val="0"/>
          <c:cat>
            <c:strRef>
              <c:f>'Koszty osobowe'!$A$2:$A$4</c:f>
              <c:strCache>
                <c:ptCount val="3"/>
                <c:pt idx="0">
                  <c:v>Koszty  osobowe</c:v>
                </c:pt>
                <c:pt idx="1">
                  <c:v>Koszty osobowe (wynagrodzenia z tyt. umów o pracę, umów zlecenia, umów o dzieło  wraz z pochodnymi, z wyłączeniem ZFŚS)</c:v>
                </c:pt>
                <c:pt idx="2">
                  <c:v>Umowy cywilnoprawne (kontrakty)</c:v>
                </c:pt>
              </c:strCache>
            </c:strRef>
          </c:cat>
          <c:val>
            <c:numRef>
              <c:f>'Koszty osobowe'!$C$2:$C$4</c:f>
              <c:numCache>
                <c:formatCode>#,##0</c:formatCode>
                <c:ptCount val="3"/>
                <c:pt idx="0">
                  <c:v>2889322237.9726481</c:v>
                </c:pt>
                <c:pt idx="1">
                  <c:v>2106898392.1744001</c:v>
                </c:pt>
                <c:pt idx="2">
                  <c:v>782423845.79824972</c:v>
                </c:pt>
              </c:numCache>
            </c:numRef>
          </c:val>
          <c:extLst>
            <c:ext xmlns:c16="http://schemas.microsoft.com/office/drawing/2014/chart" uri="{C3380CC4-5D6E-409C-BE32-E72D297353CC}">
              <c16:uniqueId val="{00000001-BC80-48D2-84BD-64A5A44C3129}"/>
            </c:ext>
          </c:extLst>
        </c:ser>
        <c:ser>
          <c:idx val="2"/>
          <c:order val="2"/>
          <c:tx>
            <c:strRef>
              <c:f>'Koszty osobowe'!$D$1</c:f>
              <c:strCache>
                <c:ptCount val="1"/>
                <c:pt idx="0">
                  <c:v>2017 r.</c:v>
                </c:pt>
              </c:strCache>
            </c:strRef>
          </c:tx>
          <c:spPr>
            <a:solidFill>
              <a:schemeClr val="accent3"/>
            </a:solidFill>
            <a:ln>
              <a:noFill/>
            </a:ln>
            <a:effectLst/>
          </c:spPr>
          <c:invertIfNegative val="0"/>
          <c:cat>
            <c:strRef>
              <c:f>'Koszty osobowe'!$A$2:$A$4</c:f>
              <c:strCache>
                <c:ptCount val="3"/>
                <c:pt idx="0">
                  <c:v>Koszty  osobowe</c:v>
                </c:pt>
                <c:pt idx="1">
                  <c:v>Koszty osobowe (wynagrodzenia z tyt. umów o pracę, umów zlecenia, umów o dzieło  wraz z pochodnymi, z wyłączeniem ZFŚS)</c:v>
                </c:pt>
                <c:pt idx="2">
                  <c:v>Umowy cywilnoprawne (kontrakty)</c:v>
                </c:pt>
              </c:strCache>
            </c:strRef>
          </c:cat>
          <c:val>
            <c:numRef>
              <c:f>'Koszty osobowe'!$D$2:$D$4</c:f>
              <c:numCache>
                <c:formatCode>#,##0</c:formatCode>
                <c:ptCount val="3"/>
                <c:pt idx="0">
                  <c:v>3222486974.0149055</c:v>
                </c:pt>
                <c:pt idx="1">
                  <c:v>2344411196.6114039</c:v>
                </c:pt>
                <c:pt idx="2">
                  <c:v>878075777.40350151</c:v>
                </c:pt>
              </c:numCache>
            </c:numRef>
          </c:val>
          <c:extLst>
            <c:ext xmlns:c16="http://schemas.microsoft.com/office/drawing/2014/chart" uri="{C3380CC4-5D6E-409C-BE32-E72D297353CC}">
              <c16:uniqueId val="{00000002-BC80-48D2-84BD-64A5A44C3129}"/>
            </c:ext>
          </c:extLst>
        </c:ser>
        <c:ser>
          <c:idx val="3"/>
          <c:order val="3"/>
          <c:tx>
            <c:strRef>
              <c:f>'Koszty osobowe'!$E$1</c:f>
              <c:strCache>
                <c:ptCount val="1"/>
                <c:pt idx="0">
                  <c:v>2018 r.</c:v>
                </c:pt>
              </c:strCache>
            </c:strRef>
          </c:tx>
          <c:spPr>
            <a:solidFill>
              <a:schemeClr val="accent4"/>
            </a:solidFill>
            <a:ln>
              <a:noFill/>
            </a:ln>
            <a:effectLst/>
          </c:spPr>
          <c:invertIfNegative val="0"/>
          <c:cat>
            <c:strRef>
              <c:f>'Koszty osobowe'!$A$2:$A$4</c:f>
              <c:strCache>
                <c:ptCount val="3"/>
                <c:pt idx="0">
                  <c:v>Koszty  osobowe</c:v>
                </c:pt>
                <c:pt idx="1">
                  <c:v>Koszty osobowe (wynagrodzenia z tyt. umów o pracę, umów zlecenia, umów o dzieło  wraz z pochodnymi, z wyłączeniem ZFŚS)</c:v>
                </c:pt>
                <c:pt idx="2">
                  <c:v>Umowy cywilnoprawne (kontrakty)</c:v>
                </c:pt>
              </c:strCache>
            </c:strRef>
          </c:cat>
          <c:val>
            <c:numRef>
              <c:f>'Koszty osobowe'!$E$2:$E$4</c:f>
              <c:numCache>
                <c:formatCode>#,##0</c:formatCode>
                <c:ptCount val="3"/>
                <c:pt idx="0">
                  <c:v>3735201284.063818</c:v>
                </c:pt>
                <c:pt idx="1">
                  <c:v>2673791988.3317652</c:v>
                </c:pt>
                <c:pt idx="2">
                  <c:v>1061409295.7320533</c:v>
                </c:pt>
              </c:numCache>
            </c:numRef>
          </c:val>
          <c:extLst>
            <c:ext xmlns:c16="http://schemas.microsoft.com/office/drawing/2014/chart" uri="{C3380CC4-5D6E-409C-BE32-E72D297353CC}">
              <c16:uniqueId val="{00000003-BC80-48D2-84BD-64A5A44C3129}"/>
            </c:ext>
          </c:extLst>
        </c:ser>
        <c:ser>
          <c:idx val="4"/>
          <c:order val="4"/>
          <c:tx>
            <c:strRef>
              <c:f>'Koszty osobowe'!$F$1</c:f>
              <c:strCache>
                <c:ptCount val="1"/>
                <c:pt idx="0">
                  <c:v>30.06.2019 r.</c:v>
                </c:pt>
              </c:strCache>
            </c:strRef>
          </c:tx>
          <c:spPr>
            <a:solidFill>
              <a:schemeClr val="accent5"/>
            </a:solidFill>
            <a:ln>
              <a:noFill/>
            </a:ln>
            <a:effectLst/>
          </c:spPr>
          <c:invertIfNegative val="0"/>
          <c:cat>
            <c:strRef>
              <c:f>'Koszty osobowe'!$A$2:$A$4</c:f>
              <c:strCache>
                <c:ptCount val="3"/>
                <c:pt idx="0">
                  <c:v>Koszty  osobowe</c:v>
                </c:pt>
                <c:pt idx="1">
                  <c:v>Koszty osobowe (wynagrodzenia z tyt. umów o pracę, umów zlecenia, umów o dzieło  wraz z pochodnymi, z wyłączeniem ZFŚS)</c:v>
                </c:pt>
                <c:pt idx="2">
                  <c:v>Umowy cywilnoprawne (kontrakty)</c:v>
                </c:pt>
              </c:strCache>
            </c:strRef>
          </c:cat>
          <c:val>
            <c:numRef>
              <c:f>'Koszty osobowe'!$F$2:$F$4</c:f>
              <c:numCache>
                <c:formatCode>#,##0</c:formatCode>
                <c:ptCount val="3"/>
                <c:pt idx="0">
                  <c:v>2080853565.4701006</c:v>
                </c:pt>
                <c:pt idx="1">
                  <c:v>1451038659.5014498</c:v>
                </c:pt>
                <c:pt idx="2">
                  <c:v>629814905.9686501</c:v>
                </c:pt>
              </c:numCache>
            </c:numRef>
          </c:val>
          <c:extLst>
            <c:ext xmlns:c16="http://schemas.microsoft.com/office/drawing/2014/chart" uri="{C3380CC4-5D6E-409C-BE32-E72D297353CC}">
              <c16:uniqueId val="{00000004-BC80-48D2-84BD-64A5A44C3129}"/>
            </c:ext>
          </c:extLst>
        </c:ser>
        <c:dLbls>
          <c:showLegendKey val="0"/>
          <c:showVal val="0"/>
          <c:showCatName val="0"/>
          <c:showSerName val="0"/>
          <c:showPercent val="0"/>
          <c:showBubbleSize val="0"/>
        </c:dLbls>
        <c:gapWidth val="219"/>
        <c:overlap val="-27"/>
        <c:axId val="458771056"/>
        <c:axId val="328554928"/>
      </c:barChart>
      <c:catAx>
        <c:axId val="45877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328554928"/>
        <c:crosses val="autoZero"/>
        <c:auto val="1"/>
        <c:lblAlgn val="ctr"/>
        <c:lblOffset val="100"/>
        <c:noMultiLvlLbl val="0"/>
      </c:catAx>
      <c:valAx>
        <c:axId val="328554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45877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73273599420762"/>
          <c:y val="3.3014491497346983E-2"/>
          <c:w val="0.87122566575729754"/>
          <c:h val="0.79160639867889138"/>
        </c:manualLayout>
      </c:layout>
      <c:barChart>
        <c:barDir val="col"/>
        <c:grouping val="clustered"/>
        <c:varyColors val="0"/>
        <c:ser>
          <c:idx val="0"/>
          <c:order val="0"/>
          <c:tx>
            <c:strRef>
              <c:f>Arkusz5!$B$1</c:f>
              <c:strCache>
                <c:ptCount val="1"/>
                <c:pt idx="0">
                  <c:v>2015 r.</c:v>
                </c:pt>
              </c:strCache>
            </c:strRef>
          </c:tx>
          <c:spPr>
            <a:solidFill>
              <a:schemeClr val="accent1"/>
            </a:solidFill>
            <a:ln>
              <a:noFill/>
            </a:ln>
            <a:effectLst/>
          </c:spPr>
          <c:invertIfNegative val="0"/>
          <c:cat>
            <c:strRef>
              <c:f>Arkusz5!$A$2:$A$7</c:f>
              <c:strCache>
                <c:ptCount val="6"/>
                <c:pt idx="0">
                  <c:v>Koszty razem</c:v>
                </c:pt>
                <c:pt idx="1">
                  <c:v>Amortyzacja</c:v>
                </c:pt>
                <c:pt idx="2">
                  <c:v>Materiały i energia</c:v>
                </c:pt>
                <c:pt idx="3">
                  <c:v>Usługi obce</c:v>
                </c:pt>
                <c:pt idx="4">
                  <c:v>Wynagrodzenia, składki i świadczenia na rzecz pracowników</c:v>
                </c:pt>
                <c:pt idx="5">
                  <c:v>Podatki i opłaty oraz pozostałe koszty wg rodzaju</c:v>
                </c:pt>
              </c:strCache>
            </c:strRef>
          </c:cat>
          <c:val>
            <c:numRef>
              <c:f>Arkusz5!$B$2:$B$7</c:f>
              <c:numCache>
                <c:formatCode>#,##0</c:formatCode>
                <c:ptCount val="6"/>
                <c:pt idx="0">
                  <c:v>4676767417.2600012</c:v>
                </c:pt>
                <c:pt idx="1">
                  <c:v>247866389.42000005</c:v>
                </c:pt>
                <c:pt idx="2">
                  <c:v>904642102.83999991</c:v>
                </c:pt>
                <c:pt idx="3">
                  <c:v>1271588260.2200003</c:v>
                </c:pt>
                <c:pt idx="4">
                  <c:v>2225938382.0800004</c:v>
                </c:pt>
                <c:pt idx="5">
                  <c:v>67105378.329999998</c:v>
                </c:pt>
              </c:numCache>
            </c:numRef>
          </c:val>
          <c:extLst>
            <c:ext xmlns:c16="http://schemas.microsoft.com/office/drawing/2014/chart" uri="{C3380CC4-5D6E-409C-BE32-E72D297353CC}">
              <c16:uniqueId val="{00000000-88CC-4E49-920F-0A1EE357A10A}"/>
            </c:ext>
          </c:extLst>
        </c:ser>
        <c:ser>
          <c:idx val="1"/>
          <c:order val="1"/>
          <c:tx>
            <c:strRef>
              <c:f>Arkusz5!$C$1</c:f>
              <c:strCache>
                <c:ptCount val="1"/>
                <c:pt idx="0">
                  <c:v>2016 r.</c:v>
                </c:pt>
              </c:strCache>
            </c:strRef>
          </c:tx>
          <c:spPr>
            <a:solidFill>
              <a:schemeClr val="accent2"/>
            </a:solidFill>
            <a:ln>
              <a:noFill/>
            </a:ln>
            <a:effectLst/>
          </c:spPr>
          <c:invertIfNegative val="0"/>
          <c:cat>
            <c:strRef>
              <c:f>Arkusz5!$A$2:$A$7</c:f>
              <c:strCache>
                <c:ptCount val="6"/>
                <c:pt idx="0">
                  <c:v>Koszty razem</c:v>
                </c:pt>
                <c:pt idx="1">
                  <c:v>Amortyzacja</c:v>
                </c:pt>
                <c:pt idx="2">
                  <c:v>Materiały i energia</c:v>
                </c:pt>
                <c:pt idx="3">
                  <c:v>Usługi obce</c:v>
                </c:pt>
                <c:pt idx="4">
                  <c:v>Wynagrodzenia, składki i świadczenia na rzecz pracowników</c:v>
                </c:pt>
                <c:pt idx="5">
                  <c:v>Podatki i opłaty oraz pozostałe koszty wg rodzaju</c:v>
                </c:pt>
              </c:strCache>
            </c:strRef>
          </c:cat>
          <c:val>
            <c:numRef>
              <c:f>Arkusz5!$C$2:$C$7</c:f>
              <c:numCache>
                <c:formatCode>#,##0</c:formatCode>
                <c:ptCount val="6"/>
                <c:pt idx="0">
                  <c:v>4964972013.29</c:v>
                </c:pt>
                <c:pt idx="1">
                  <c:v>260867808.53000006</c:v>
                </c:pt>
                <c:pt idx="2">
                  <c:v>935682375.93999982</c:v>
                </c:pt>
                <c:pt idx="3">
                  <c:v>1370544332.4899998</c:v>
                </c:pt>
                <c:pt idx="4">
                  <c:v>2372029440.3600011</c:v>
                </c:pt>
                <c:pt idx="5">
                  <c:v>66140477.429999992</c:v>
                </c:pt>
              </c:numCache>
            </c:numRef>
          </c:val>
          <c:extLst>
            <c:ext xmlns:c16="http://schemas.microsoft.com/office/drawing/2014/chart" uri="{C3380CC4-5D6E-409C-BE32-E72D297353CC}">
              <c16:uniqueId val="{00000001-88CC-4E49-920F-0A1EE357A10A}"/>
            </c:ext>
          </c:extLst>
        </c:ser>
        <c:ser>
          <c:idx val="2"/>
          <c:order val="2"/>
          <c:tx>
            <c:strRef>
              <c:f>Arkusz5!$D$1</c:f>
              <c:strCache>
                <c:ptCount val="1"/>
                <c:pt idx="0">
                  <c:v>2017 r.</c:v>
                </c:pt>
              </c:strCache>
            </c:strRef>
          </c:tx>
          <c:spPr>
            <a:solidFill>
              <a:schemeClr val="accent3"/>
            </a:solidFill>
            <a:ln>
              <a:noFill/>
            </a:ln>
            <a:effectLst/>
          </c:spPr>
          <c:invertIfNegative val="0"/>
          <c:cat>
            <c:strRef>
              <c:f>Arkusz5!$A$2:$A$7</c:f>
              <c:strCache>
                <c:ptCount val="6"/>
                <c:pt idx="0">
                  <c:v>Koszty razem</c:v>
                </c:pt>
                <c:pt idx="1">
                  <c:v>Amortyzacja</c:v>
                </c:pt>
                <c:pt idx="2">
                  <c:v>Materiały i energia</c:v>
                </c:pt>
                <c:pt idx="3">
                  <c:v>Usługi obce</c:v>
                </c:pt>
                <c:pt idx="4">
                  <c:v>Wynagrodzenia, składki i świadczenia na rzecz pracowników</c:v>
                </c:pt>
                <c:pt idx="5">
                  <c:v>Podatki i opłaty oraz pozostałe koszty wg rodzaju</c:v>
                </c:pt>
              </c:strCache>
            </c:strRef>
          </c:cat>
          <c:val>
            <c:numRef>
              <c:f>Arkusz5!$D$2:$D$7</c:f>
              <c:numCache>
                <c:formatCode>#,##0</c:formatCode>
                <c:ptCount val="6"/>
                <c:pt idx="0">
                  <c:v>5424780888.9900017</c:v>
                </c:pt>
                <c:pt idx="1">
                  <c:v>254846770.16000009</c:v>
                </c:pt>
                <c:pt idx="2">
                  <c:v>992935929.5999999</c:v>
                </c:pt>
                <c:pt idx="3">
                  <c:v>1519353069.5400004</c:v>
                </c:pt>
                <c:pt idx="4">
                  <c:v>2629409416.6399994</c:v>
                </c:pt>
                <c:pt idx="5">
                  <c:v>66279497.460000008</c:v>
                </c:pt>
              </c:numCache>
            </c:numRef>
          </c:val>
          <c:extLst>
            <c:ext xmlns:c16="http://schemas.microsoft.com/office/drawing/2014/chart" uri="{C3380CC4-5D6E-409C-BE32-E72D297353CC}">
              <c16:uniqueId val="{00000002-88CC-4E49-920F-0A1EE357A10A}"/>
            </c:ext>
          </c:extLst>
        </c:ser>
        <c:ser>
          <c:idx val="3"/>
          <c:order val="3"/>
          <c:tx>
            <c:strRef>
              <c:f>Arkusz5!$E$1</c:f>
              <c:strCache>
                <c:ptCount val="1"/>
                <c:pt idx="0">
                  <c:v>2018 r.</c:v>
                </c:pt>
              </c:strCache>
            </c:strRef>
          </c:tx>
          <c:spPr>
            <a:solidFill>
              <a:schemeClr val="accent4"/>
            </a:solidFill>
            <a:ln>
              <a:noFill/>
            </a:ln>
            <a:effectLst/>
          </c:spPr>
          <c:invertIfNegative val="0"/>
          <c:cat>
            <c:strRef>
              <c:f>Arkusz5!$A$2:$A$7</c:f>
              <c:strCache>
                <c:ptCount val="6"/>
                <c:pt idx="0">
                  <c:v>Koszty razem</c:v>
                </c:pt>
                <c:pt idx="1">
                  <c:v>Amortyzacja</c:v>
                </c:pt>
                <c:pt idx="2">
                  <c:v>Materiały i energia</c:v>
                </c:pt>
                <c:pt idx="3">
                  <c:v>Usługi obce</c:v>
                </c:pt>
                <c:pt idx="4">
                  <c:v>Wynagrodzenia, składki i świadczenia na rzecz pracowników</c:v>
                </c:pt>
                <c:pt idx="5">
                  <c:v>Podatki i opłaty oraz pozostałe koszty wg rodzaju</c:v>
                </c:pt>
              </c:strCache>
            </c:strRef>
          </c:cat>
          <c:val>
            <c:numRef>
              <c:f>Arkusz5!$E$2:$E$7</c:f>
              <c:numCache>
                <c:formatCode>#,##0</c:formatCode>
                <c:ptCount val="6"/>
                <c:pt idx="0">
                  <c:v>6146865844.2049999</c:v>
                </c:pt>
                <c:pt idx="1">
                  <c:v>270595978.47000003</c:v>
                </c:pt>
                <c:pt idx="2">
                  <c:v>1067368392.6899999</c:v>
                </c:pt>
                <c:pt idx="3">
                  <c:v>1781040634.6999998</c:v>
                </c:pt>
                <c:pt idx="4">
                  <c:v>2999452947.3700004</c:v>
                </c:pt>
                <c:pt idx="5">
                  <c:v>66192759.36499998</c:v>
                </c:pt>
              </c:numCache>
            </c:numRef>
          </c:val>
          <c:extLst>
            <c:ext xmlns:c16="http://schemas.microsoft.com/office/drawing/2014/chart" uri="{C3380CC4-5D6E-409C-BE32-E72D297353CC}">
              <c16:uniqueId val="{00000003-88CC-4E49-920F-0A1EE357A10A}"/>
            </c:ext>
          </c:extLst>
        </c:ser>
        <c:ser>
          <c:idx val="4"/>
          <c:order val="4"/>
          <c:tx>
            <c:strRef>
              <c:f>Arkusz5!$F$1</c:f>
              <c:strCache>
                <c:ptCount val="1"/>
                <c:pt idx="0">
                  <c:v>30.06.2019 r.</c:v>
                </c:pt>
              </c:strCache>
            </c:strRef>
          </c:tx>
          <c:spPr>
            <a:solidFill>
              <a:schemeClr val="accent5"/>
            </a:solidFill>
            <a:ln>
              <a:noFill/>
            </a:ln>
            <a:effectLst/>
          </c:spPr>
          <c:invertIfNegative val="0"/>
          <c:cat>
            <c:strRef>
              <c:f>Arkusz5!$A$2:$A$7</c:f>
              <c:strCache>
                <c:ptCount val="6"/>
                <c:pt idx="0">
                  <c:v>Koszty razem</c:v>
                </c:pt>
                <c:pt idx="1">
                  <c:v>Amortyzacja</c:v>
                </c:pt>
                <c:pt idx="2">
                  <c:v>Materiały i energia</c:v>
                </c:pt>
                <c:pt idx="3">
                  <c:v>Usługi obce</c:v>
                </c:pt>
                <c:pt idx="4">
                  <c:v>Wynagrodzenia, składki i świadczenia na rzecz pracowników</c:v>
                </c:pt>
                <c:pt idx="5">
                  <c:v>Podatki i opłaty oraz pozostałe koszty wg rodzaju</c:v>
                </c:pt>
              </c:strCache>
            </c:strRef>
          </c:cat>
          <c:val>
            <c:numRef>
              <c:f>Arkusz5!$F$2:$F$7</c:f>
              <c:numCache>
                <c:formatCode>#,##0</c:formatCode>
                <c:ptCount val="6"/>
                <c:pt idx="0">
                  <c:v>3319273953.0200005</c:v>
                </c:pt>
                <c:pt idx="1">
                  <c:v>156323219.91000006</c:v>
                </c:pt>
                <c:pt idx="2">
                  <c:v>566698541.33999991</c:v>
                </c:pt>
                <c:pt idx="3">
                  <c:v>948298002.21000028</c:v>
                </c:pt>
                <c:pt idx="4">
                  <c:v>1631812672.4699998</c:v>
                </c:pt>
                <c:pt idx="5">
                  <c:v>38070420.379999988</c:v>
                </c:pt>
              </c:numCache>
            </c:numRef>
          </c:val>
          <c:extLst>
            <c:ext xmlns:c16="http://schemas.microsoft.com/office/drawing/2014/chart" uri="{C3380CC4-5D6E-409C-BE32-E72D297353CC}">
              <c16:uniqueId val="{00000004-88CC-4E49-920F-0A1EE357A10A}"/>
            </c:ext>
          </c:extLst>
        </c:ser>
        <c:ser>
          <c:idx val="5"/>
          <c:order val="5"/>
          <c:tx>
            <c:strRef>
              <c:f>Arkusz5!$G$1</c:f>
              <c:strCache>
                <c:ptCount val="1"/>
                <c:pt idx="0">
                  <c:v>2019 r.</c:v>
                </c:pt>
              </c:strCache>
            </c:strRef>
          </c:tx>
          <c:spPr>
            <a:solidFill>
              <a:schemeClr val="accent6"/>
            </a:solidFill>
            <a:ln>
              <a:noFill/>
            </a:ln>
            <a:effectLst/>
          </c:spPr>
          <c:invertIfNegative val="0"/>
          <c:cat>
            <c:strRef>
              <c:f>Arkusz5!$A$2:$A$7</c:f>
              <c:strCache>
                <c:ptCount val="6"/>
                <c:pt idx="0">
                  <c:v>Koszty razem</c:v>
                </c:pt>
                <c:pt idx="1">
                  <c:v>Amortyzacja</c:v>
                </c:pt>
                <c:pt idx="2">
                  <c:v>Materiały i energia</c:v>
                </c:pt>
                <c:pt idx="3">
                  <c:v>Usługi obce</c:v>
                </c:pt>
                <c:pt idx="4">
                  <c:v>Wynagrodzenia, składki i świadczenia na rzecz pracowników</c:v>
                </c:pt>
                <c:pt idx="5">
                  <c:v>Podatki i opłaty oraz pozostałe koszty wg rodzaju</c:v>
                </c:pt>
              </c:strCache>
            </c:strRef>
          </c:cat>
          <c:val>
            <c:numRef>
              <c:f>Arkusz5!$G$2:$G$7</c:f>
              <c:numCache>
                <c:formatCode>General</c:formatCode>
                <c:ptCount val="6"/>
                <c:pt idx="0">
                  <c:v>6638547906.0400009</c:v>
                </c:pt>
                <c:pt idx="1">
                  <c:v>312646439.82000011</c:v>
                </c:pt>
                <c:pt idx="2">
                  <c:v>1133397082.6799998</c:v>
                </c:pt>
                <c:pt idx="3">
                  <c:v>1896596004.4200006</c:v>
                </c:pt>
                <c:pt idx="4">
                  <c:v>3263625344.9399996</c:v>
                </c:pt>
                <c:pt idx="5">
                  <c:v>76140840.759999976</c:v>
                </c:pt>
              </c:numCache>
            </c:numRef>
          </c:val>
          <c:extLst>
            <c:ext xmlns:c16="http://schemas.microsoft.com/office/drawing/2014/chart" uri="{C3380CC4-5D6E-409C-BE32-E72D297353CC}">
              <c16:uniqueId val="{00000005-88CC-4E49-920F-0A1EE357A10A}"/>
            </c:ext>
          </c:extLst>
        </c:ser>
        <c:dLbls>
          <c:showLegendKey val="0"/>
          <c:showVal val="0"/>
          <c:showCatName val="0"/>
          <c:showSerName val="0"/>
          <c:showPercent val="0"/>
          <c:showBubbleSize val="0"/>
        </c:dLbls>
        <c:gapWidth val="219"/>
        <c:overlap val="-27"/>
        <c:axId val="590170944"/>
        <c:axId val="502712032"/>
      </c:barChart>
      <c:catAx>
        <c:axId val="59017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502712032"/>
        <c:crosses val="autoZero"/>
        <c:auto val="1"/>
        <c:lblAlgn val="ctr"/>
        <c:lblOffset val="100"/>
        <c:noMultiLvlLbl val="0"/>
      </c:catAx>
      <c:valAx>
        <c:axId val="502712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590170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'Koszty osobowe'!$B$30</c:f>
              <c:strCache>
                <c:ptCount val="1"/>
                <c:pt idx="0">
                  <c:v>2015 r.</c:v>
                </c:pt>
              </c:strCache>
            </c:strRef>
          </c:tx>
          <c:spPr>
            <a:solidFill>
              <a:schemeClr val="accent1"/>
            </a:solidFill>
            <a:ln>
              <a:noFill/>
            </a:ln>
            <a:effectLst/>
          </c:spPr>
          <c:invertIfNegative val="0"/>
          <c:cat>
            <c:strRef>
              <c:f>'Koszty osobowe'!$A$31:$A$33</c:f>
              <c:strCache>
                <c:ptCount val="3"/>
                <c:pt idx="0">
                  <c:v>Suma z przychody NFZ</c:v>
                </c:pt>
                <c:pt idx="1">
                  <c:v>Koszty  osobowe</c:v>
                </c:pt>
                <c:pt idx="2">
                  <c:v>Pozostałe koszty operaccyjne</c:v>
                </c:pt>
              </c:strCache>
            </c:strRef>
          </c:cat>
          <c:val>
            <c:numRef>
              <c:f>'Koszty osobowe'!$B$31:$B$33</c:f>
              <c:numCache>
                <c:formatCode>#,##0</c:formatCode>
                <c:ptCount val="3"/>
                <c:pt idx="0">
                  <c:v>4165205890.6299996</c:v>
                </c:pt>
                <c:pt idx="1">
                  <c:v>2693356344.0865302</c:v>
                </c:pt>
                <c:pt idx="2">
                  <c:v>1983411073.173471</c:v>
                </c:pt>
              </c:numCache>
            </c:numRef>
          </c:val>
          <c:extLst>
            <c:ext xmlns:c16="http://schemas.microsoft.com/office/drawing/2014/chart" uri="{C3380CC4-5D6E-409C-BE32-E72D297353CC}">
              <c16:uniqueId val="{00000000-E195-4AEF-B5D7-C5F0FF99D2C3}"/>
            </c:ext>
          </c:extLst>
        </c:ser>
        <c:ser>
          <c:idx val="1"/>
          <c:order val="1"/>
          <c:tx>
            <c:strRef>
              <c:f>'Koszty osobowe'!$C$30</c:f>
              <c:strCache>
                <c:ptCount val="1"/>
                <c:pt idx="0">
                  <c:v>2016 r.</c:v>
                </c:pt>
              </c:strCache>
            </c:strRef>
          </c:tx>
          <c:spPr>
            <a:solidFill>
              <a:schemeClr val="accent2"/>
            </a:solidFill>
            <a:ln>
              <a:noFill/>
            </a:ln>
            <a:effectLst/>
          </c:spPr>
          <c:invertIfNegative val="0"/>
          <c:cat>
            <c:strRef>
              <c:f>'Koszty osobowe'!$A$31:$A$33</c:f>
              <c:strCache>
                <c:ptCount val="3"/>
                <c:pt idx="0">
                  <c:v>Suma z przychody NFZ</c:v>
                </c:pt>
                <c:pt idx="1">
                  <c:v>Koszty  osobowe</c:v>
                </c:pt>
                <c:pt idx="2">
                  <c:v>Pozostałe koszty operaccyjne</c:v>
                </c:pt>
              </c:strCache>
            </c:strRef>
          </c:cat>
          <c:val>
            <c:numRef>
              <c:f>'Koszty osobowe'!$C$31:$C$33</c:f>
              <c:numCache>
                <c:formatCode>#,##0</c:formatCode>
                <c:ptCount val="3"/>
                <c:pt idx="0">
                  <c:v>4383209427.5099974</c:v>
                </c:pt>
                <c:pt idx="1">
                  <c:v>2889322237.9726481</c:v>
                </c:pt>
                <c:pt idx="2">
                  <c:v>2075649775.3173518</c:v>
                </c:pt>
              </c:numCache>
            </c:numRef>
          </c:val>
          <c:extLst>
            <c:ext xmlns:c16="http://schemas.microsoft.com/office/drawing/2014/chart" uri="{C3380CC4-5D6E-409C-BE32-E72D297353CC}">
              <c16:uniqueId val="{00000001-E195-4AEF-B5D7-C5F0FF99D2C3}"/>
            </c:ext>
          </c:extLst>
        </c:ser>
        <c:ser>
          <c:idx val="2"/>
          <c:order val="2"/>
          <c:tx>
            <c:strRef>
              <c:f>'Koszty osobowe'!$D$30</c:f>
              <c:strCache>
                <c:ptCount val="1"/>
                <c:pt idx="0">
                  <c:v>2017 r.</c:v>
                </c:pt>
              </c:strCache>
            </c:strRef>
          </c:tx>
          <c:spPr>
            <a:solidFill>
              <a:schemeClr val="accent3"/>
            </a:solidFill>
            <a:ln>
              <a:noFill/>
            </a:ln>
            <a:effectLst/>
          </c:spPr>
          <c:invertIfNegative val="0"/>
          <c:cat>
            <c:strRef>
              <c:f>'Koszty osobowe'!$A$31:$A$33</c:f>
              <c:strCache>
                <c:ptCount val="3"/>
                <c:pt idx="0">
                  <c:v>Suma z przychody NFZ</c:v>
                </c:pt>
                <c:pt idx="1">
                  <c:v>Koszty  osobowe</c:v>
                </c:pt>
                <c:pt idx="2">
                  <c:v>Pozostałe koszty operaccyjne</c:v>
                </c:pt>
              </c:strCache>
            </c:strRef>
          </c:cat>
          <c:val>
            <c:numRef>
              <c:f>'Koszty osobowe'!$D$31:$D$33</c:f>
              <c:numCache>
                <c:formatCode>#,##0</c:formatCode>
                <c:ptCount val="3"/>
                <c:pt idx="0">
                  <c:v>4810536718.3299999</c:v>
                </c:pt>
                <c:pt idx="1">
                  <c:v>3222486974.0149055</c:v>
                </c:pt>
                <c:pt idx="2">
                  <c:v>2202293914.9750962</c:v>
                </c:pt>
              </c:numCache>
            </c:numRef>
          </c:val>
          <c:extLst>
            <c:ext xmlns:c16="http://schemas.microsoft.com/office/drawing/2014/chart" uri="{C3380CC4-5D6E-409C-BE32-E72D297353CC}">
              <c16:uniqueId val="{00000002-E195-4AEF-B5D7-C5F0FF99D2C3}"/>
            </c:ext>
          </c:extLst>
        </c:ser>
        <c:ser>
          <c:idx val="3"/>
          <c:order val="3"/>
          <c:tx>
            <c:strRef>
              <c:f>'Koszty osobowe'!$E$30</c:f>
              <c:strCache>
                <c:ptCount val="1"/>
                <c:pt idx="0">
                  <c:v>2018 r.</c:v>
                </c:pt>
              </c:strCache>
            </c:strRef>
          </c:tx>
          <c:spPr>
            <a:solidFill>
              <a:schemeClr val="accent4"/>
            </a:solidFill>
            <a:ln>
              <a:noFill/>
            </a:ln>
            <a:effectLst/>
          </c:spPr>
          <c:invertIfNegative val="0"/>
          <c:cat>
            <c:strRef>
              <c:f>'Koszty osobowe'!$A$31:$A$33</c:f>
              <c:strCache>
                <c:ptCount val="3"/>
                <c:pt idx="0">
                  <c:v>Suma z przychody NFZ</c:v>
                </c:pt>
                <c:pt idx="1">
                  <c:v>Koszty  osobowe</c:v>
                </c:pt>
                <c:pt idx="2">
                  <c:v>Pozostałe koszty operaccyjne</c:v>
                </c:pt>
              </c:strCache>
            </c:strRef>
          </c:cat>
          <c:val>
            <c:numRef>
              <c:f>'Koszty osobowe'!$E$31:$E$33</c:f>
              <c:numCache>
                <c:formatCode>#,##0</c:formatCode>
                <c:ptCount val="3"/>
                <c:pt idx="0">
                  <c:v>5299974425.8199997</c:v>
                </c:pt>
                <c:pt idx="1">
                  <c:v>3735201284.063818</c:v>
                </c:pt>
                <c:pt idx="2">
                  <c:v>2411664560.1411819</c:v>
                </c:pt>
              </c:numCache>
            </c:numRef>
          </c:val>
          <c:extLst>
            <c:ext xmlns:c16="http://schemas.microsoft.com/office/drawing/2014/chart" uri="{C3380CC4-5D6E-409C-BE32-E72D297353CC}">
              <c16:uniqueId val="{00000003-E195-4AEF-B5D7-C5F0FF99D2C3}"/>
            </c:ext>
          </c:extLst>
        </c:ser>
        <c:ser>
          <c:idx val="4"/>
          <c:order val="4"/>
          <c:tx>
            <c:strRef>
              <c:f>'Koszty osobowe'!$F$30</c:f>
              <c:strCache>
                <c:ptCount val="1"/>
                <c:pt idx="0">
                  <c:v>30.06.2019 r.</c:v>
                </c:pt>
              </c:strCache>
            </c:strRef>
          </c:tx>
          <c:spPr>
            <a:solidFill>
              <a:schemeClr val="accent5"/>
            </a:solidFill>
            <a:ln>
              <a:noFill/>
            </a:ln>
            <a:effectLst/>
          </c:spPr>
          <c:invertIfNegative val="0"/>
          <c:cat>
            <c:strRef>
              <c:f>'Koszty osobowe'!$A$31:$A$33</c:f>
              <c:strCache>
                <c:ptCount val="3"/>
                <c:pt idx="0">
                  <c:v>Suma z przychody NFZ</c:v>
                </c:pt>
                <c:pt idx="1">
                  <c:v>Koszty  osobowe</c:v>
                </c:pt>
                <c:pt idx="2">
                  <c:v>Pozostałe koszty operaccyjne</c:v>
                </c:pt>
              </c:strCache>
            </c:strRef>
          </c:cat>
          <c:val>
            <c:numRef>
              <c:f>'Koszty osobowe'!$F$31:$F$33</c:f>
              <c:numCache>
                <c:formatCode>#,##0</c:formatCode>
                <c:ptCount val="3"/>
                <c:pt idx="0">
                  <c:v>2872576929.4946489</c:v>
                </c:pt>
                <c:pt idx="1">
                  <c:v>2080853565.4701006</c:v>
                </c:pt>
                <c:pt idx="2">
                  <c:v>1238420387.5498998</c:v>
                </c:pt>
              </c:numCache>
            </c:numRef>
          </c:val>
          <c:extLst>
            <c:ext xmlns:c16="http://schemas.microsoft.com/office/drawing/2014/chart" uri="{C3380CC4-5D6E-409C-BE32-E72D297353CC}">
              <c16:uniqueId val="{00000004-E195-4AEF-B5D7-C5F0FF99D2C3}"/>
            </c:ext>
          </c:extLst>
        </c:ser>
        <c:dLbls>
          <c:showLegendKey val="0"/>
          <c:showVal val="0"/>
          <c:showCatName val="0"/>
          <c:showSerName val="0"/>
          <c:showPercent val="0"/>
          <c:showBubbleSize val="0"/>
        </c:dLbls>
        <c:gapWidth val="219"/>
        <c:overlap val="-27"/>
        <c:axId val="575054736"/>
        <c:axId val="575059984"/>
      </c:barChart>
      <c:catAx>
        <c:axId val="57505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575059984"/>
        <c:crosses val="autoZero"/>
        <c:auto val="1"/>
        <c:lblAlgn val="ctr"/>
        <c:lblOffset val="100"/>
        <c:noMultiLvlLbl val="0"/>
      </c:catAx>
      <c:valAx>
        <c:axId val="575059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l-PL"/>
          </a:p>
        </c:txPr>
        <c:crossAx val="575054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'Koszty osobowe'!$A$32</c:f>
              <c:strCache>
                <c:ptCount val="1"/>
                <c:pt idx="0">
                  <c:v>Koszty  osobowe</c:v>
                </c:pt>
              </c:strCache>
            </c:strRef>
          </c:tx>
          <c:spPr>
            <a:solidFill>
              <a:schemeClr val="accent1"/>
            </a:solidFill>
            <a:ln>
              <a:noFill/>
            </a:ln>
            <a:effectLst/>
          </c:spPr>
          <c:invertIfNegative val="0"/>
          <c:cat>
            <c:strRef>
              <c:f>'Koszty osobowe'!$B$30:$F$30</c:f>
              <c:strCache>
                <c:ptCount val="5"/>
                <c:pt idx="0">
                  <c:v>2015 r.</c:v>
                </c:pt>
                <c:pt idx="1">
                  <c:v>2016 r.</c:v>
                </c:pt>
                <c:pt idx="2">
                  <c:v>2017 r.</c:v>
                </c:pt>
                <c:pt idx="3">
                  <c:v>2018 r.</c:v>
                </c:pt>
                <c:pt idx="4">
                  <c:v>30.06.2019 r.</c:v>
                </c:pt>
              </c:strCache>
            </c:strRef>
          </c:cat>
          <c:val>
            <c:numRef>
              <c:f>'Koszty osobowe'!$B$32:$F$32</c:f>
              <c:numCache>
                <c:formatCode>#,##0</c:formatCode>
                <c:ptCount val="5"/>
                <c:pt idx="0">
                  <c:v>2693356344.0865302</c:v>
                </c:pt>
                <c:pt idx="1">
                  <c:v>2889322237.9726481</c:v>
                </c:pt>
                <c:pt idx="2">
                  <c:v>3222486974.0149055</c:v>
                </c:pt>
                <c:pt idx="3">
                  <c:v>3735201284.063818</c:v>
                </c:pt>
                <c:pt idx="4">
                  <c:v>2080853565.4701006</c:v>
                </c:pt>
              </c:numCache>
            </c:numRef>
          </c:val>
          <c:extLst>
            <c:ext xmlns:c16="http://schemas.microsoft.com/office/drawing/2014/chart" uri="{C3380CC4-5D6E-409C-BE32-E72D297353CC}">
              <c16:uniqueId val="{00000000-9742-45AF-B815-CAF1FAE561E9}"/>
            </c:ext>
          </c:extLst>
        </c:ser>
        <c:ser>
          <c:idx val="1"/>
          <c:order val="1"/>
          <c:tx>
            <c:strRef>
              <c:f>'Koszty osobowe'!$A$33</c:f>
              <c:strCache>
                <c:ptCount val="1"/>
                <c:pt idx="0">
                  <c:v>Pozostałe koszty działalności operacyjnej</c:v>
                </c:pt>
              </c:strCache>
            </c:strRef>
          </c:tx>
          <c:spPr>
            <a:solidFill>
              <a:schemeClr val="accent2"/>
            </a:solidFill>
            <a:ln>
              <a:noFill/>
            </a:ln>
            <a:effectLst/>
          </c:spPr>
          <c:invertIfNegative val="0"/>
          <c:cat>
            <c:strRef>
              <c:f>'Koszty osobowe'!$B$30:$F$30</c:f>
              <c:strCache>
                <c:ptCount val="5"/>
                <c:pt idx="0">
                  <c:v>2015 r.</c:v>
                </c:pt>
                <c:pt idx="1">
                  <c:v>2016 r.</c:v>
                </c:pt>
                <c:pt idx="2">
                  <c:v>2017 r.</c:v>
                </c:pt>
                <c:pt idx="3">
                  <c:v>2018 r.</c:v>
                </c:pt>
                <c:pt idx="4">
                  <c:v>30.06.2019 r.</c:v>
                </c:pt>
              </c:strCache>
            </c:strRef>
          </c:cat>
          <c:val>
            <c:numRef>
              <c:f>'Koszty osobowe'!$B$33:$F$33</c:f>
              <c:numCache>
                <c:formatCode>#,##0</c:formatCode>
                <c:ptCount val="5"/>
                <c:pt idx="0">
                  <c:v>1983411073.173471</c:v>
                </c:pt>
                <c:pt idx="1">
                  <c:v>2075649775.3173518</c:v>
                </c:pt>
                <c:pt idx="2">
                  <c:v>2202293914.9750962</c:v>
                </c:pt>
                <c:pt idx="3">
                  <c:v>2411664560.1411819</c:v>
                </c:pt>
                <c:pt idx="4">
                  <c:v>1238420387.5498998</c:v>
                </c:pt>
              </c:numCache>
            </c:numRef>
          </c:val>
          <c:extLst>
            <c:ext xmlns:c16="http://schemas.microsoft.com/office/drawing/2014/chart" uri="{C3380CC4-5D6E-409C-BE32-E72D297353CC}">
              <c16:uniqueId val="{00000001-9742-45AF-B815-CAF1FAE561E9}"/>
            </c:ext>
          </c:extLst>
        </c:ser>
        <c:dLbls>
          <c:showLegendKey val="0"/>
          <c:showVal val="0"/>
          <c:showCatName val="0"/>
          <c:showSerName val="0"/>
          <c:showPercent val="0"/>
          <c:showBubbleSize val="0"/>
        </c:dLbls>
        <c:gapWidth val="150"/>
        <c:overlap val="100"/>
        <c:axId val="554404336"/>
        <c:axId val="554410568"/>
      </c:barChart>
      <c:catAx>
        <c:axId val="55440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554410568"/>
        <c:crosses val="autoZero"/>
        <c:auto val="1"/>
        <c:lblAlgn val="ctr"/>
        <c:lblOffset val="100"/>
        <c:noMultiLvlLbl val="0"/>
      </c:catAx>
      <c:valAx>
        <c:axId val="554410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5440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Arkusz5!$B$29</c:f>
              <c:strCache>
                <c:ptCount val="1"/>
                <c:pt idx="0">
                  <c:v>2015 r.</c:v>
                </c:pt>
              </c:strCache>
            </c:strRef>
          </c:tx>
          <c:spPr>
            <a:solidFill>
              <a:schemeClr val="accent1"/>
            </a:solidFill>
            <a:ln>
              <a:noFill/>
            </a:ln>
            <a:effectLst/>
          </c:spPr>
          <c:invertIfNegative val="0"/>
          <c:cat>
            <c:strRef>
              <c:f>Arkusz5!$A$30:$A$36</c:f>
              <c:strCache>
                <c:ptCount val="7"/>
                <c:pt idx="0">
                  <c:v>Renty i odszkodowania</c:v>
                </c:pt>
                <c:pt idx="1">
                  <c:v>Rezerwy pracownicze</c:v>
                </c:pt>
                <c:pt idx="2">
                  <c:v>Rezerwy na roszczenia pacjentów</c:v>
                </c:pt>
                <c:pt idx="3">
                  <c:v>Odsetki od kredytów restrukturyzacyjnych</c:v>
                </c:pt>
                <c:pt idx="4">
                  <c:v>Odsetki od kredytów inwestycyjnych</c:v>
                </c:pt>
                <c:pt idx="5">
                  <c:v>Pozostałe koszty finansowe</c:v>
                </c:pt>
                <c:pt idx="6">
                  <c:v>Odsetki od zobowiązań</c:v>
                </c:pt>
              </c:strCache>
            </c:strRef>
          </c:cat>
          <c:val>
            <c:numRef>
              <c:f>Arkusz5!$B$30:$B$36</c:f>
              <c:numCache>
                <c:formatCode>#,##0</c:formatCode>
                <c:ptCount val="7"/>
                <c:pt idx="0">
                  <c:v>3522697.1</c:v>
                </c:pt>
                <c:pt idx="1">
                  <c:v>31779014.59</c:v>
                </c:pt>
                <c:pt idx="2">
                  <c:v>8183053.6600000001</c:v>
                </c:pt>
                <c:pt idx="3">
                  <c:v>5158938.2499999991</c:v>
                </c:pt>
                <c:pt idx="4">
                  <c:v>7704782.5300000003</c:v>
                </c:pt>
                <c:pt idx="5">
                  <c:v>6664334.7899999991</c:v>
                </c:pt>
                <c:pt idx="6">
                  <c:v>15735909.390000002</c:v>
                </c:pt>
              </c:numCache>
            </c:numRef>
          </c:val>
          <c:extLst>
            <c:ext xmlns:c16="http://schemas.microsoft.com/office/drawing/2014/chart" uri="{C3380CC4-5D6E-409C-BE32-E72D297353CC}">
              <c16:uniqueId val="{00000000-C8B5-4A63-89F7-AB859105F74D}"/>
            </c:ext>
          </c:extLst>
        </c:ser>
        <c:ser>
          <c:idx val="1"/>
          <c:order val="1"/>
          <c:tx>
            <c:strRef>
              <c:f>Arkusz5!$C$29</c:f>
              <c:strCache>
                <c:ptCount val="1"/>
                <c:pt idx="0">
                  <c:v>2016 r.</c:v>
                </c:pt>
              </c:strCache>
            </c:strRef>
          </c:tx>
          <c:spPr>
            <a:solidFill>
              <a:schemeClr val="accent2"/>
            </a:solidFill>
            <a:ln>
              <a:noFill/>
            </a:ln>
            <a:effectLst/>
          </c:spPr>
          <c:invertIfNegative val="0"/>
          <c:cat>
            <c:strRef>
              <c:f>Arkusz5!$A$30:$A$36</c:f>
              <c:strCache>
                <c:ptCount val="7"/>
                <c:pt idx="0">
                  <c:v>Renty i odszkodowania</c:v>
                </c:pt>
                <c:pt idx="1">
                  <c:v>Rezerwy pracownicze</c:v>
                </c:pt>
                <c:pt idx="2">
                  <c:v>Rezerwy na roszczenia pacjentów</c:v>
                </c:pt>
                <c:pt idx="3">
                  <c:v>Odsetki od kredytów restrukturyzacyjnych</c:v>
                </c:pt>
                <c:pt idx="4">
                  <c:v>Odsetki od kredytów inwestycyjnych</c:v>
                </c:pt>
                <c:pt idx="5">
                  <c:v>Pozostałe koszty finansowe</c:v>
                </c:pt>
                <c:pt idx="6">
                  <c:v>Odsetki od zobowiązań</c:v>
                </c:pt>
              </c:strCache>
            </c:strRef>
          </c:cat>
          <c:val>
            <c:numRef>
              <c:f>Arkusz5!$C$30:$C$36</c:f>
              <c:numCache>
                <c:formatCode>#,##0</c:formatCode>
                <c:ptCount val="7"/>
                <c:pt idx="0">
                  <c:v>3344798.09</c:v>
                </c:pt>
                <c:pt idx="1">
                  <c:v>42074148.789999992</c:v>
                </c:pt>
                <c:pt idx="2">
                  <c:v>13147126.050000003</c:v>
                </c:pt>
                <c:pt idx="3">
                  <c:v>5149918.6900000004</c:v>
                </c:pt>
                <c:pt idx="4">
                  <c:v>8239814.8199999984</c:v>
                </c:pt>
                <c:pt idx="5">
                  <c:v>7640668.5699999994</c:v>
                </c:pt>
                <c:pt idx="6">
                  <c:v>11303452.530000001</c:v>
                </c:pt>
              </c:numCache>
            </c:numRef>
          </c:val>
          <c:extLst>
            <c:ext xmlns:c16="http://schemas.microsoft.com/office/drawing/2014/chart" uri="{C3380CC4-5D6E-409C-BE32-E72D297353CC}">
              <c16:uniqueId val="{00000001-C8B5-4A63-89F7-AB859105F74D}"/>
            </c:ext>
          </c:extLst>
        </c:ser>
        <c:ser>
          <c:idx val="2"/>
          <c:order val="2"/>
          <c:tx>
            <c:strRef>
              <c:f>Arkusz5!$D$29</c:f>
              <c:strCache>
                <c:ptCount val="1"/>
                <c:pt idx="0">
                  <c:v>2017 r.</c:v>
                </c:pt>
              </c:strCache>
            </c:strRef>
          </c:tx>
          <c:spPr>
            <a:solidFill>
              <a:schemeClr val="accent3"/>
            </a:solidFill>
            <a:ln>
              <a:noFill/>
            </a:ln>
            <a:effectLst/>
          </c:spPr>
          <c:invertIfNegative val="0"/>
          <c:cat>
            <c:strRef>
              <c:f>Arkusz5!$A$30:$A$36</c:f>
              <c:strCache>
                <c:ptCount val="7"/>
                <c:pt idx="0">
                  <c:v>Renty i odszkodowania</c:v>
                </c:pt>
                <c:pt idx="1">
                  <c:v>Rezerwy pracownicze</c:v>
                </c:pt>
                <c:pt idx="2">
                  <c:v>Rezerwy na roszczenia pacjentów</c:v>
                </c:pt>
                <c:pt idx="3">
                  <c:v>Odsetki od kredytów restrukturyzacyjnych</c:v>
                </c:pt>
                <c:pt idx="4">
                  <c:v>Odsetki od kredytów inwestycyjnych</c:v>
                </c:pt>
                <c:pt idx="5">
                  <c:v>Pozostałe koszty finansowe</c:v>
                </c:pt>
                <c:pt idx="6">
                  <c:v>Odsetki od zobowiązań</c:v>
                </c:pt>
              </c:strCache>
            </c:strRef>
          </c:cat>
          <c:val>
            <c:numRef>
              <c:f>Arkusz5!$D$30:$D$36</c:f>
              <c:numCache>
                <c:formatCode>#,##0</c:formatCode>
                <c:ptCount val="7"/>
                <c:pt idx="0">
                  <c:v>6847782.879999999</c:v>
                </c:pt>
                <c:pt idx="1">
                  <c:v>33242150.199999999</c:v>
                </c:pt>
                <c:pt idx="2">
                  <c:v>12983118.66</c:v>
                </c:pt>
                <c:pt idx="3">
                  <c:v>5127222.4099999992</c:v>
                </c:pt>
                <c:pt idx="4">
                  <c:v>7678649.7000000002</c:v>
                </c:pt>
                <c:pt idx="5">
                  <c:v>9202779.5600000005</c:v>
                </c:pt>
                <c:pt idx="6">
                  <c:v>11513449.389999995</c:v>
                </c:pt>
              </c:numCache>
            </c:numRef>
          </c:val>
          <c:extLst>
            <c:ext xmlns:c16="http://schemas.microsoft.com/office/drawing/2014/chart" uri="{C3380CC4-5D6E-409C-BE32-E72D297353CC}">
              <c16:uniqueId val="{00000002-C8B5-4A63-89F7-AB859105F74D}"/>
            </c:ext>
          </c:extLst>
        </c:ser>
        <c:ser>
          <c:idx val="3"/>
          <c:order val="3"/>
          <c:tx>
            <c:strRef>
              <c:f>Arkusz5!$E$29</c:f>
              <c:strCache>
                <c:ptCount val="1"/>
                <c:pt idx="0">
                  <c:v>2018 r.</c:v>
                </c:pt>
              </c:strCache>
            </c:strRef>
          </c:tx>
          <c:spPr>
            <a:solidFill>
              <a:schemeClr val="accent4"/>
            </a:solidFill>
            <a:ln>
              <a:noFill/>
            </a:ln>
            <a:effectLst/>
          </c:spPr>
          <c:invertIfNegative val="0"/>
          <c:cat>
            <c:strRef>
              <c:f>Arkusz5!$A$30:$A$36</c:f>
              <c:strCache>
                <c:ptCount val="7"/>
                <c:pt idx="0">
                  <c:v>Renty i odszkodowania</c:v>
                </c:pt>
                <c:pt idx="1">
                  <c:v>Rezerwy pracownicze</c:v>
                </c:pt>
                <c:pt idx="2">
                  <c:v>Rezerwy na roszczenia pacjentów</c:v>
                </c:pt>
                <c:pt idx="3">
                  <c:v>Odsetki od kredytów restrukturyzacyjnych</c:v>
                </c:pt>
                <c:pt idx="4">
                  <c:v>Odsetki od kredytów inwestycyjnych</c:v>
                </c:pt>
                <c:pt idx="5">
                  <c:v>Pozostałe koszty finansowe</c:v>
                </c:pt>
                <c:pt idx="6">
                  <c:v>Odsetki od zobowiązań</c:v>
                </c:pt>
              </c:strCache>
            </c:strRef>
          </c:cat>
          <c:val>
            <c:numRef>
              <c:f>Arkusz5!$E$30:$E$36</c:f>
              <c:numCache>
                <c:formatCode>#,##0</c:formatCode>
                <c:ptCount val="7"/>
                <c:pt idx="0">
                  <c:v>3640310.4499999997</c:v>
                </c:pt>
                <c:pt idx="1">
                  <c:v>40989738.93</c:v>
                </c:pt>
                <c:pt idx="2">
                  <c:v>12811529.880000003</c:v>
                </c:pt>
                <c:pt idx="3">
                  <c:v>4652139.398000001</c:v>
                </c:pt>
                <c:pt idx="4">
                  <c:v>8130401.5299999984</c:v>
                </c:pt>
                <c:pt idx="5">
                  <c:v>8579603.879999999</c:v>
                </c:pt>
                <c:pt idx="6">
                  <c:v>13327376.859999999</c:v>
                </c:pt>
              </c:numCache>
            </c:numRef>
          </c:val>
          <c:extLst>
            <c:ext xmlns:c16="http://schemas.microsoft.com/office/drawing/2014/chart" uri="{C3380CC4-5D6E-409C-BE32-E72D297353CC}">
              <c16:uniqueId val="{00000003-C8B5-4A63-89F7-AB859105F74D}"/>
            </c:ext>
          </c:extLst>
        </c:ser>
        <c:ser>
          <c:idx val="4"/>
          <c:order val="4"/>
          <c:tx>
            <c:strRef>
              <c:f>Arkusz5!$F$29</c:f>
              <c:strCache>
                <c:ptCount val="1"/>
                <c:pt idx="0">
                  <c:v>30.06.2019 r.</c:v>
                </c:pt>
              </c:strCache>
            </c:strRef>
          </c:tx>
          <c:spPr>
            <a:solidFill>
              <a:schemeClr val="accent5"/>
            </a:solidFill>
            <a:ln>
              <a:noFill/>
            </a:ln>
            <a:effectLst/>
          </c:spPr>
          <c:invertIfNegative val="0"/>
          <c:cat>
            <c:strRef>
              <c:f>Arkusz5!$A$30:$A$36</c:f>
              <c:strCache>
                <c:ptCount val="7"/>
                <c:pt idx="0">
                  <c:v>Renty i odszkodowania</c:v>
                </c:pt>
                <c:pt idx="1">
                  <c:v>Rezerwy pracownicze</c:v>
                </c:pt>
                <c:pt idx="2">
                  <c:v>Rezerwy na roszczenia pacjentów</c:v>
                </c:pt>
                <c:pt idx="3">
                  <c:v>Odsetki od kredytów restrukturyzacyjnych</c:v>
                </c:pt>
                <c:pt idx="4">
                  <c:v>Odsetki od kredytów inwestycyjnych</c:v>
                </c:pt>
                <c:pt idx="5">
                  <c:v>Pozostałe koszty finansowe</c:v>
                </c:pt>
                <c:pt idx="6">
                  <c:v>Odsetki od zobowiązań</c:v>
                </c:pt>
              </c:strCache>
            </c:strRef>
          </c:cat>
          <c:val>
            <c:numRef>
              <c:f>Arkusz5!$F$30:$F$36</c:f>
              <c:numCache>
                <c:formatCode>#,##0</c:formatCode>
                <c:ptCount val="7"/>
                <c:pt idx="0">
                  <c:v>1067197.98</c:v>
                </c:pt>
                <c:pt idx="1">
                  <c:v>13031220</c:v>
                </c:pt>
                <c:pt idx="2">
                  <c:v>801232</c:v>
                </c:pt>
                <c:pt idx="3">
                  <c:v>2411937.5599999996</c:v>
                </c:pt>
                <c:pt idx="4">
                  <c:v>4271465.4399999985</c:v>
                </c:pt>
                <c:pt idx="5">
                  <c:v>5363181.4700000016</c:v>
                </c:pt>
                <c:pt idx="6">
                  <c:v>4697248.5699999994</c:v>
                </c:pt>
              </c:numCache>
            </c:numRef>
          </c:val>
          <c:extLst>
            <c:ext xmlns:c16="http://schemas.microsoft.com/office/drawing/2014/chart" uri="{C3380CC4-5D6E-409C-BE32-E72D297353CC}">
              <c16:uniqueId val="{00000004-C8B5-4A63-89F7-AB859105F74D}"/>
            </c:ext>
          </c:extLst>
        </c:ser>
        <c:dLbls>
          <c:showLegendKey val="0"/>
          <c:showVal val="0"/>
          <c:showCatName val="0"/>
          <c:showSerName val="0"/>
          <c:showPercent val="0"/>
          <c:showBubbleSize val="0"/>
        </c:dLbls>
        <c:gapWidth val="219"/>
        <c:overlap val="-27"/>
        <c:axId val="523756552"/>
        <c:axId val="523766064"/>
      </c:barChart>
      <c:catAx>
        <c:axId val="52375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23766064"/>
        <c:crosses val="autoZero"/>
        <c:auto val="1"/>
        <c:lblAlgn val="ctr"/>
        <c:lblOffset val="100"/>
        <c:noMultiLvlLbl val="0"/>
      </c:catAx>
      <c:valAx>
        <c:axId val="523766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523756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49543594586088E-2"/>
          <c:y val="2.0236087689713321E-2"/>
          <c:w val="0.97230091281082787"/>
          <c:h val="0.86276504953009903"/>
        </c:manualLayout>
      </c:layout>
      <c:barChart>
        <c:barDir val="col"/>
        <c:grouping val="clustered"/>
        <c:varyColors val="0"/>
        <c:ser>
          <c:idx val="0"/>
          <c:order val="0"/>
          <c:tx>
            <c:strRef>
              <c:f>Statystyka!$A$10</c:f>
              <c:strCache>
                <c:ptCount val="1"/>
                <c:pt idx="0">
                  <c:v>Liczba łóżek w szpitalu ogółem</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9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Statystyka!$B$9:$F$9</c:f>
              <c:strCache>
                <c:ptCount val="5"/>
                <c:pt idx="0">
                  <c:v>2015 r.</c:v>
                </c:pt>
                <c:pt idx="1">
                  <c:v>2016 r.</c:v>
                </c:pt>
                <c:pt idx="2">
                  <c:v>2017 r.</c:v>
                </c:pt>
                <c:pt idx="3">
                  <c:v>2018 r.</c:v>
                </c:pt>
                <c:pt idx="4">
                  <c:v>30.06.2019 r.</c:v>
                </c:pt>
              </c:strCache>
            </c:strRef>
          </c:cat>
          <c:val>
            <c:numRef>
              <c:f>Statystyka!$B$10:$F$10</c:f>
              <c:numCache>
                <c:formatCode>#,##0</c:formatCode>
                <c:ptCount val="5"/>
                <c:pt idx="0">
                  <c:v>29158.75</c:v>
                </c:pt>
                <c:pt idx="1">
                  <c:v>28886</c:v>
                </c:pt>
                <c:pt idx="2">
                  <c:v>29319.666666666668</c:v>
                </c:pt>
                <c:pt idx="3">
                  <c:v>29138.5</c:v>
                </c:pt>
                <c:pt idx="4">
                  <c:v>26569.99</c:v>
                </c:pt>
              </c:numCache>
            </c:numRef>
          </c:val>
          <c:extLst>
            <c:ext xmlns:c16="http://schemas.microsoft.com/office/drawing/2014/chart" uri="{C3380CC4-5D6E-409C-BE32-E72D297353CC}">
              <c16:uniqueId val="{00000000-77FA-4ED9-ABED-B165BF7EA22C}"/>
            </c:ext>
          </c:extLst>
        </c:ser>
        <c:dLbls>
          <c:dLblPos val="outEnd"/>
          <c:showLegendKey val="0"/>
          <c:showVal val="1"/>
          <c:showCatName val="0"/>
          <c:showSerName val="0"/>
          <c:showPercent val="0"/>
          <c:showBubbleSize val="0"/>
        </c:dLbls>
        <c:gapWidth val="444"/>
        <c:overlap val="-90"/>
        <c:axId val="512087472"/>
        <c:axId val="512087800"/>
      </c:barChart>
      <c:catAx>
        <c:axId val="512087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pl-PL"/>
          </a:p>
        </c:txPr>
        <c:crossAx val="512087800"/>
        <c:crosses val="autoZero"/>
        <c:auto val="1"/>
        <c:lblAlgn val="ctr"/>
        <c:lblOffset val="100"/>
        <c:noMultiLvlLbl val="0"/>
      </c:catAx>
      <c:valAx>
        <c:axId val="512087800"/>
        <c:scaling>
          <c:orientation val="minMax"/>
          <c:min val="0"/>
        </c:scaling>
        <c:delete val="1"/>
        <c:axPos val="l"/>
        <c:numFmt formatCode="#,##0" sourceLinked="1"/>
        <c:majorTickMark val="none"/>
        <c:minorTickMark val="none"/>
        <c:tickLblPos val="nextTo"/>
        <c:crossAx val="512087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3600" b="1" dirty="0">
                <a:solidFill>
                  <a:schemeClr val="tx1"/>
                </a:solidFill>
                <a:latin typeface="+mn-lt"/>
              </a:rPr>
              <a:t>ŹRÓDŁA</a:t>
            </a:r>
            <a:r>
              <a:rPr lang="pl-PL" sz="3600" b="1" baseline="0" dirty="0">
                <a:solidFill>
                  <a:schemeClr val="tx1"/>
                </a:solidFill>
                <a:latin typeface="+mn-lt"/>
              </a:rPr>
              <a:t> FINANSOWANIA INWESTYCJI</a:t>
            </a:r>
            <a:endParaRPr lang="pl-PL" sz="3600" b="1" dirty="0">
              <a:solidFill>
                <a:schemeClr val="tx1"/>
              </a:solidFill>
              <a:latin typeface="+mn-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6.9337054707182197E-2"/>
          <c:y val="2.8318047359362913E-2"/>
          <c:w val="0.91794250470119076"/>
          <c:h val="0.86296609806257463"/>
        </c:manualLayout>
      </c:layout>
      <c:barChart>
        <c:barDir val="col"/>
        <c:grouping val="clustered"/>
        <c:varyColors val="0"/>
        <c:ser>
          <c:idx val="0"/>
          <c:order val="0"/>
          <c:tx>
            <c:strRef>
              <c:f>Arkusz3!$A$50</c:f>
              <c:strCache>
                <c:ptCount val="1"/>
                <c:pt idx="0">
                  <c:v>Dotacje unijne</c:v>
                </c:pt>
              </c:strCache>
            </c:strRef>
          </c:tx>
          <c:spPr>
            <a:solidFill>
              <a:schemeClr val="accent1"/>
            </a:solidFill>
            <a:ln>
              <a:noFill/>
            </a:ln>
            <a:effectLst/>
          </c:spPr>
          <c:invertIfNegative val="0"/>
          <c:cat>
            <c:strRef>
              <c:f>Arkusz3!$B$49:$F$49</c:f>
              <c:strCache>
                <c:ptCount val="5"/>
                <c:pt idx="0">
                  <c:v>2015 r.</c:v>
                </c:pt>
                <c:pt idx="1">
                  <c:v>2016 r.</c:v>
                </c:pt>
                <c:pt idx="2">
                  <c:v>2017 r.</c:v>
                </c:pt>
                <c:pt idx="3">
                  <c:v>2018 r.</c:v>
                </c:pt>
                <c:pt idx="4">
                  <c:v>30.06.2019 r.</c:v>
                </c:pt>
              </c:strCache>
            </c:strRef>
          </c:cat>
          <c:val>
            <c:numRef>
              <c:f>Arkusz3!$B$50:$F$50</c:f>
              <c:numCache>
                <c:formatCode>#,##0</c:formatCode>
                <c:ptCount val="5"/>
                <c:pt idx="0">
                  <c:v>96283257.270000011</c:v>
                </c:pt>
                <c:pt idx="1">
                  <c:v>27123008.699999999</c:v>
                </c:pt>
                <c:pt idx="2">
                  <c:v>48334109.449999988</c:v>
                </c:pt>
                <c:pt idx="3">
                  <c:v>172395221.07000002</c:v>
                </c:pt>
                <c:pt idx="4">
                  <c:v>69254405.24000001</c:v>
                </c:pt>
              </c:numCache>
            </c:numRef>
          </c:val>
          <c:extLst>
            <c:ext xmlns:c16="http://schemas.microsoft.com/office/drawing/2014/chart" uri="{C3380CC4-5D6E-409C-BE32-E72D297353CC}">
              <c16:uniqueId val="{00000000-BC93-40A4-8062-15B6803C4A4E}"/>
            </c:ext>
          </c:extLst>
        </c:ser>
        <c:ser>
          <c:idx val="1"/>
          <c:order val="1"/>
          <c:tx>
            <c:strRef>
              <c:f>Arkusz3!$A$51</c:f>
              <c:strCache>
                <c:ptCount val="1"/>
                <c:pt idx="0">
                  <c:v>Dotacje podmiotów tworzacych</c:v>
                </c:pt>
              </c:strCache>
            </c:strRef>
          </c:tx>
          <c:spPr>
            <a:solidFill>
              <a:schemeClr val="accent2"/>
            </a:solidFill>
            <a:ln>
              <a:noFill/>
            </a:ln>
            <a:effectLst/>
          </c:spPr>
          <c:invertIfNegative val="0"/>
          <c:cat>
            <c:strRef>
              <c:f>Arkusz3!$B$49:$F$49</c:f>
              <c:strCache>
                <c:ptCount val="5"/>
                <c:pt idx="0">
                  <c:v>2015 r.</c:v>
                </c:pt>
                <c:pt idx="1">
                  <c:v>2016 r.</c:v>
                </c:pt>
                <c:pt idx="2">
                  <c:v>2017 r.</c:v>
                </c:pt>
                <c:pt idx="3">
                  <c:v>2018 r.</c:v>
                </c:pt>
                <c:pt idx="4">
                  <c:v>30.06.2019 r.</c:v>
                </c:pt>
              </c:strCache>
            </c:strRef>
          </c:cat>
          <c:val>
            <c:numRef>
              <c:f>Arkusz3!$B$51:$F$51</c:f>
              <c:numCache>
                <c:formatCode>#,##0</c:formatCode>
                <c:ptCount val="5"/>
                <c:pt idx="0">
                  <c:v>157237192.82000002</c:v>
                </c:pt>
                <c:pt idx="1">
                  <c:v>95972340.63000001</c:v>
                </c:pt>
                <c:pt idx="2">
                  <c:v>85559061.819999993</c:v>
                </c:pt>
                <c:pt idx="3">
                  <c:v>153696626.76000002</c:v>
                </c:pt>
                <c:pt idx="4">
                  <c:v>35261366.170000009</c:v>
                </c:pt>
              </c:numCache>
            </c:numRef>
          </c:val>
          <c:extLst>
            <c:ext xmlns:c16="http://schemas.microsoft.com/office/drawing/2014/chart" uri="{C3380CC4-5D6E-409C-BE32-E72D297353CC}">
              <c16:uniqueId val="{00000001-BC93-40A4-8062-15B6803C4A4E}"/>
            </c:ext>
          </c:extLst>
        </c:ser>
        <c:ser>
          <c:idx val="2"/>
          <c:order val="2"/>
          <c:tx>
            <c:strRef>
              <c:f>Arkusz3!$A$52</c:f>
              <c:strCache>
                <c:ptCount val="1"/>
                <c:pt idx="0">
                  <c:v>Środki własne</c:v>
                </c:pt>
              </c:strCache>
            </c:strRef>
          </c:tx>
          <c:spPr>
            <a:solidFill>
              <a:schemeClr val="accent3"/>
            </a:solidFill>
            <a:ln>
              <a:noFill/>
            </a:ln>
            <a:effectLst/>
          </c:spPr>
          <c:invertIfNegative val="0"/>
          <c:cat>
            <c:strRef>
              <c:f>Arkusz3!$B$49:$F$49</c:f>
              <c:strCache>
                <c:ptCount val="5"/>
                <c:pt idx="0">
                  <c:v>2015 r.</c:v>
                </c:pt>
                <c:pt idx="1">
                  <c:v>2016 r.</c:v>
                </c:pt>
                <c:pt idx="2">
                  <c:v>2017 r.</c:v>
                </c:pt>
                <c:pt idx="3">
                  <c:v>2018 r.</c:v>
                </c:pt>
                <c:pt idx="4">
                  <c:v>30.06.2019 r.</c:v>
                </c:pt>
              </c:strCache>
            </c:strRef>
          </c:cat>
          <c:val>
            <c:numRef>
              <c:f>Arkusz3!$B$52:$F$52</c:f>
              <c:numCache>
                <c:formatCode>#,##0</c:formatCode>
                <c:ptCount val="5"/>
                <c:pt idx="0">
                  <c:v>111527046.11</c:v>
                </c:pt>
                <c:pt idx="1">
                  <c:v>103944456.00999999</c:v>
                </c:pt>
                <c:pt idx="2">
                  <c:v>91486835.659999922</c:v>
                </c:pt>
                <c:pt idx="3">
                  <c:v>121558776.86000004</c:v>
                </c:pt>
                <c:pt idx="4">
                  <c:v>59799348.339999989</c:v>
                </c:pt>
              </c:numCache>
            </c:numRef>
          </c:val>
          <c:extLst>
            <c:ext xmlns:c16="http://schemas.microsoft.com/office/drawing/2014/chart" uri="{C3380CC4-5D6E-409C-BE32-E72D297353CC}">
              <c16:uniqueId val="{00000002-BC93-40A4-8062-15B6803C4A4E}"/>
            </c:ext>
          </c:extLst>
        </c:ser>
        <c:ser>
          <c:idx val="3"/>
          <c:order val="3"/>
          <c:tx>
            <c:strRef>
              <c:f>Arkusz3!$A$53</c:f>
              <c:strCache>
                <c:ptCount val="1"/>
                <c:pt idx="0">
                  <c:v>Kredyty/pożyczki</c:v>
                </c:pt>
              </c:strCache>
            </c:strRef>
          </c:tx>
          <c:spPr>
            <a:solidFill>
              <a:schemeClr val="accent4"/>
            </a:solidFill>
            <a:ln>
              <a:noFill/>
            </a:ln>
            <a:effectLst/>
          </c:spPr>
          <c:invertIfNegative val="0"/>
          <c:cat>
            <c:strRef>
              <c:f>Arkusz3!$B$49:$F$49</c:f>
              <c:strCache>
                <c:ptCount val="5"/>
                <c:pt idx="0">
                  <c:v>2015 r.</c:v>
                </c:pt>
                <c:pt idx="1">
                  <c:v>2016 r.</c:v>
                </c:pt>
                <c:pt idx="2">
                  <c:v>2017 r.</c:v>
                </c:pt>
                <c:pt idx="3">
                  <c:v>2018 r.</c:v>
                </c:pt>
                <c:pt idx="4">
                  <c:v>30.06.2019 r.</c:v>
                </c:pt>
              </c:strCache>
            </c:strRef>
          </c:cat>
          <c:val>
            <c:numRef>
              <c:f>Arkusz3!$B$53:$F$53</c:f>
              <c:numCache>
                <c:formatCode>#,##0</c:formatCode>
                <c:ptCount val="5"/>
                <c:pt idx="0">
                  <c:v>51490515.870000005</c:v>
                </c:pt>
                <c:pt idx="1">
                  <c:v>25207240.52</c:v>
                </c:pt>
                <c:pt idx="2">
                  <c:v>31478405.030000001</c:v>
                </c:pt>
                <c:pt idx="3">
                  <c:v>42195366.060000002</c:v>
                </c:pt>
                <c:pt idx="4">
                  <c:v>27884545.710000001</c:v>
                </c:pt>
              </c:numCache>
            </c:numRef>
          </c:val>
          <c:extLst>
            <c:ext xmlns:c16="http://schemas.microsoft.com/office/drawing/2014/chart" uri="{C3380CC4-5D6E-409C-BE32-E72D297353CC}">
              <c16:uniqueId val="{00000003-BC93-40A4-8062-15B6803C4A4E}"/>
            </c:ext>
          </c:extLst>
        </c:ser>
        <c:ser>
          <c:idx val="4"/>
          <c:order val="4"/>
          <c:tx>
            <c:strRef>
              <c:f>Arkusz3!$A$54</c:f>
              <c:strCache>
                <c:ptCount val="1"/>
                <c:pt idx="0">
                  <c:v>Dotacje Skarbu Państwa</c:v>
                </c:pt>
              </c:strCache>
            </c:strRef>
          </c:tx>
          <c:spPr>
            <a:solidFill>
              <a:schemeClr val="accent5"/>
            </a:solidFill>
            <a:ln>
              <a:noFill/>
            </a:ln>
            <a:effectLst/>
          </c:spPr>
          <c:invertIfNegative val="0"/>
          <c:cat>
            <c:strRef>
              <c:f>Arkusz3!$B$49:$F$49</c:f>
              <c:strCache>
                <c:ptCount val="5"/>
                <c:pt idx="0">
                  <c:v>2015 r.</c:v>
                </c:pt>
                <c:pt idx="1">
                  <c:v>2016 r.</c:v>
                </c:pt>
                <c:pt idx="2">
                  <c:v>2017 r.</c:v>
                </c:pt>
                <c:pt idx="3">
                  <c:v>2018 r.</c:v>
                </c:pt>
                <c:pt idx="4">
                  <c:v>30.06.2019 r.</c:v>
                </c:pt>
              </c:strCache>
            </c:strRef>
          </c:cat>
          <c:val>
            <c:numRef>
              <c:f>Arkusz3!$B$54:$F$54</c:f>
              <c:numCache>
                <c:formatCode>#,##0</c:formatCode>
                <c:ptCount val="5"/>
                <c:pt idx="0">
                  <c:v>36074558.579999998</c:v>
                </c:pt>
                <c:pt idx="1">
                  <c:v>12670875.900000002</c:v>
                </c:pt>
                <c:pt idx="2">
                  <c:v>15714186.500000002</c:v>
                </c:pt>
                <c:pt idx="3">
                  <c:v>28617785.190000001</c:v>
                </c:pt>
                <c:pt idx="4">
                  <c:v>5412031.9500000002</c:v>
                </c:pt>
              </c:numCache>
            </c:numRef>
          </c:val>
          <c:extLst>
            <c:ext xmlns:c16="http://schemas.microsoft.com/office/drawing/2014/chart" uri="{C3380CC4-5D6E-409C-BE32-E72D297353CC}">
              <c16:uniqueId val="{00000004-BC93-40A4-8062-15B6803C4A4E}"/>
            </c:ext>
          </c:extLst>
        </c:ser>
        <c:ser>
          <c:idx val="5"/>
          <c:order val="5"/>
          <c:tx>
            <c:strRef>
              <c:f>Arkusz3!$A$55</c:f>
              <c:strCache>
                <c:ptCount val="1"/>
                <c:pt idx="0">
                  <c:v>Pozostałe</c:v>
                </c:pt>
              </c:strCache>
            </c:strRef>
          </c:tx>
          <c:spPr>
            <a:solidFill>
              <a:schemeClr val="accent6"/>
            </a:solidFill>
            <a:ln>
              <a:noFill/>
            </a:ln>
            <a:effectLst/>
          </c:spPr>
          <c:invertIfNegative val="0"/>
          <c:cat>
            <c:strRef>
              <c:f>Arkusz3!$B$49:$F$49</c:f>
              <c:strCache>
                <c:ptCount val="5"/>
                <c:pt idx="0">
                  <c:v>2015 r.</c:v>
                </c:pt>
                <c:pt idx="1">
                  <c:v>2016 r.</c:v>
                </c:pt>
                <c:pt idx="2">
                  <c:v>2017 r.</c:v>
                </c:pt>
                <c:pt idx="3">
                  <c:v>2018 r.</c:v>
                </c:pt>
                <c:pt idx="4">
                  <c:v>30.06.2019 r.</c:v>
                </c:pt>
              </c:strCache>
            </c:strRef>
          </c:cat>
          <c:val>
            <c:numRef>
              <c:f>Arkusz3!$B$55:$F$55</c:f>
              <c:numCache>
                <c:formatCode>#,##0</c:formatCode>
                <c:ptCount val="5"/>
                <c:pt idx="0">
                  <c:v>33156092.50999999</c:v>
                </c:pt>
                <c:pt idx="1">
                  <c:v>13296894.91</c:v>
                </c:pt>
                <c:pt idx="2">
                  <c:v>25365540.950000003</c:v>
                </c:pt>
                <c:pt idx="3">
                  <c:v>16682112.369999997</c:v>
                </c:pt>
                <c:pt idx="4">
                  <c:v>8837975.4199999999</c:v>
                </c:pt>
              </c:numCache>
            </c:numRef>
          </c:val>
          <c:extLst>
            <c:ext xmlns:c16="http://schemas.microsoft.com/office/drawing/2014/chart" uri="{C3380CC4-5D6E-409C-BE32-E72D297353CC}">
              <c16:uniqueId val="{00000005-BC93-40A4-8062-15B6803C4A4E}"/>
            </c:ext>
          </c:extLst>
        </c:ser>
        <c:dLbls>
          <c:showLegendKey val="0"/>
          <c:showVal val="0"/>
          <c:showCatName val="0"/>
          <c:showSerName val="0"/>
          <c:showPercent val="0"/>
          <c:showBubbleSize val="0"/>
        </c:dLbls>
        <c:gapWidth val="219"/>
        <c:overlap val="-27"/>
        <c:axId val="521104856"/>
        <c:axId val="521103216"/>
      </c:barChart>
      <c:catAx>
        <c:axId val="52110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521103216"/>
        <c:crosses val="autoZero"/>
        <c:auto val="1"/>
        <c:lblAlgn val="ctr"/>
        <c:lblOffset val="100"/>
        <c:noMultiLvlLbl val="0"/>
      </c:catAx>
      <c:valAx>
        <c:axId val="521103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21104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Arkusz3!$B$49</c:f>
              <c:strCache>
                <c:ptCount val="1"/>
                <c:pt idx="0">
                  <c:v>2015 r.</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Arkusz3!$A$50:$A$55</c:f>
              <c:strCache>
                <c:ptCount val="6"/>
                <c:pt idx="0">
                  <c:v>Dotacje unijne</c:v>
                </c:pt>
                <c:pt idx="1">
                  <c:v>Dotacje podmiotów tworzacych</c:v>
                </c:pt>
                <c:pt idx="2">
                  <c:v>Środki własne</c:v>
                </c:pt>
                <c:pt idx="3">
                  <c:v>Kredyty/pożyczki</c:v>
                </c:pt>
                <c:pt idx="4">
                  <c:v>Dotacje Skarbu Państwa</c:v>
                </c:pt>
                <c:pt idx="5">
                  <c:v>Pozostałe</c:v>
                </c:pt>
              </c:strCache>
            </c:strRef>
          </c:cat>
          <c:val>
            <c:numRef>
              <c:f>Arkusz3!$B$50:$B$55</c:f>
            </c:numRef>
          </c:val>
          <c:extLst>
            <c:ext xmlns:c16="http://schemas.microsoft.com/office/drawing/2014/chart" uri="{C3380CC4-5D6E-409C-BE32-E72D297353CC}">
              <c16:uniqueId val="{00000000-74E5-4072-9A87-27F655DA7C85}"/>
            </c:ext>
          </c:extLst>
        </c:ser>
        <c:ser>
          <c:idx val="1"/>
          <c:order val="1"/>
          <c:tx>
            <c:strRef>
              <c:f>Arkusz3!$C$49</c:f>
              <c:strCache>
                <c:ptCount val="1"/>
                <c:pt idx="0">
                  <c:v>2016 r.</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Arkusz3!$A$50:$A$55</c:f>
              <c:strCache>
                <c:ptCount val="6"/>
                <c:pt idx="0">
                  <c:v>Dotacje unijne</c:v>
                </c:pt>
                <c:pt idx="1">
                  <c:v>Dotacje podmiotów tworzacych</c:v>
                </c:pt>
                <c:pt idx="2">
                  <c:v>Środki własne</c:v>
                </c:pt>
                <c:pt idx="3">
                  <c:v>Kredyty/pożyczki</c:v>
                </c:pt>
                <c:pt idx="4">
                  <c:v>Dotacje Skarbu Państwa</c:v>
                </c:pt>
                <c:pt idx="5">
                  <c:v>Pozostałe</c:v>
                </c:pt>
              </c:strCache>
            </c:strRef>
          </c:cat>
          <c:val>
            <c:numRef>
              <c:f>Arkusz3!$C$50:$C$55</c:f>
            </c:numRef>
          </c:val>
          <c:extLst>
            <c:ext xmlns:c16="http://schemas.microsoft.com/office/drawing/2014/chart" uri="{C3380CC4-5D6E-409C-BE32-E72D297353CC}">
              <c16:uniqueId val="{00000001-74E5-4072-9A87-27F655DA7C85}"/>
            </c:ext>
          </c:extLst>
        </c:ser>
        <c:ser>
          <c:idx val="2"/>
          <c:order val="2"/>
          <c:tx>
            <c:strRef>
              <c:f>Arkusz3!$D$49</c:f>
              <c:strCache>
                <c:ptCount val="1"/>
                <c:pt idx="0">
                  <c:v>2017 r.</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Arkusz3!$A$50:$A$55</c:f>
              <c:strCache>
                <c:ptCount val="6"/>
                <c:pt idx="0">
                  <c:v>Dotacje unijne</c:v>
                </c:pt>
                <c:pt idx="1">
                  <c:v>Dotacje podmiotów tworzacych</c:v>
                </c:pt>
                <c:pt idx="2">
                  <c:v>Środki własne</c:v>
                </c:pt>
                <c:pt idx="3">
                  <c:v>Kredyty/pożyczki</c:v>
                </c:pt>
                <c:pt idx="4">
                  <c:v>Dotacje Skarbu Państwa</c:v>
                </c:pt>
                <c:pt idx="5">
                  <c:v>Pozostałe</c:v>
                </c:pt>
              </c:strCache>
            </c:strRef>
          </c:cat>
          <c:val>
            <c:numRef>
              <c:f>Arkusz3!$D$50:$D$55</c:f>
            </c:numRef>
          </c:val>
          <c:extLst>
            <c:ext xmlns:c16="http://schemas.microsoft.com/office/drawing/2014/chart" uri="{C3380CC4-5D6E-409C-BE32-E72D297353CC}">
              <c16:uniqueId val="{00000002-74E5-4072-9A87-27F655DA7C85}"/>
            </c:ext>
          </c:extLst>
        </c:ser>
        <c:ser>
          <c:idx val="3"/>
          <c:order val="3"/>
          <c:tx>
            <c:strRef>
              <c:f>Arkusz3!$E$49</c:f>
              <c:strCache>
                <c:ptCount val="1"/>
                <c:pt idx="0">
                  <c:v>2018 r.</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Arkusz3!$A$50:$A$55</c:f>
              <c:strCache>
                <c:ptCount val="6"/>
                <c:pt idx="0">
                  <c:v>Dotacje unijne</c:v>
                </c:pt>
                <c:pt idx="1">
                  <c:v>Dotacje podmiotów tworzacych</c:v>
                </c:pt>
                <c:pt idx="2">
                  <c:v>Środki własne</c:v>
                </c:pt>
                <c:pt idx="3">
                  <c:v>Kredyty/pożyczki</c:v>
                </c:pt>
                <c:pt idx="4">
                  <c:v>Dotacje Skarbu Państwa</c:v>
                </c:pt>
                <c:pt idx="5">
                  <c:v>Pozostałe</c:v>
                </c:pt>
              </c:strCache>
            </c:strRef>
          </c:cat>
          <c:val>
            <c:numRef>
              <c:f>Arkusz3!$E$50:$E$55</c:f>
            </c:numRef>
          </c:val>
          <c:extLst>
            <c:ext xmlns:c16="http://schemas.microsoft.com/office/drawing/2014/chart" uri="{C3380CC4-5D6E-409C-BE32-E72D297353CC}">
              <c16:uniqueId val="{00000003-74E5-4072-9A87-27F655DA7C85}"/>
            </c:ext>
          </c:extLst>
        </c:ser>
        <c:ser>
          <c:idx val="4"/>
          <c:order val="4"/>
          <c:tx>
            <c:strRef>
              <c:f>Arkusz3!$F$49</c:f>
              <c:strCache>
                <c:ptCount val="1"/>
                <c:pt idx="0">
                  <c:v>30.06.2019 r.</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Arkusz3!$A$50:$A$55</c:f>
              <c:strCache>
                <c:ptCount val="6"/>
                <c:pt idx="0">
                  <c:v>Dotacje unijne</c:v>
                </c:pt>
                <c:pt idx="1">
                  <c:v>Dotacje podmiotów tworzacych</c:v>
                </c:pt>
                <c:pt idx="2">
                  <c:v>Środki własne</c:v>
                </c:pt>
                <c:pt idx="3">
                  <c:v>Kredyty/pożyczki</c:v>
                </c:pt>
                <c:pt idx="4">
                  <c:v>Dotacje Skarbu Państwa</c:v>
                </c:pt>
                <c:pt idx="5">
                  <c:v>Pozostałe</c:v>
                </c:pt>
              </c:strCache>
            </c:strRef>
          </c:cat>
          <c:val>
            <c:numRef>
              <c:f>Arkusz3!$F$50:$F$55</c:f>
            </c:numRef>
          </c:val>
          <c:extLst>
            <c:ext xmlns:c16="http://schemas.microsoft.com/office/drawing/2014/chart" uri="{C3380CC4-5D6E-409C-BE32-E72D297353CC}">
              <c16:uniqueId val="{00000004-74E5-4072-9A87-27F655DA7C85}"/>
            </c:ext>
          </c:extLst>
        </c:ser>
        <c:ser>
          <c:idx val="5"/>
          <c:order val="5"/>
          <c:tx>
            <c:strRef>
              <c:f>Arkusz3!$G$49</c:f>
              <c:strCache>
                <c:ptCount val="1"/>
                <c:pt idx="0">
                  <c:v>RAZEM</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74E5-4072-9A87-27F655DA7C8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74E5-4072-9A87-27F655DA7C8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A-74E5-4072-9A87-27F655DA7C8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C-74E5-4072-9A87-27F655DA7C8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E-74E5-4072-9A87-27F655DA7C8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0-74E5-4072-9A87-27F655DA7C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Arkusz3!$A$50:$A$55</c:f>
              <c:strCache>
                <c:ptCount val="6"/>
                <c:pt idx="0">
                  <c:v>Dotacje unijne</c:v>
                </c:pt>
                <c:pt idx="1">
                  <c:v>Dotacje podmiotów tworzacych</c:v>
                </c:pt>
                <c:pt idx="2">
                  <c:v>Środki własne</c:v>
                </c:pt>
                <c:pt idx="3">
                  <c:v>Kredyty/pożyczki</c:v>
                </c:pt>
                <c:pt idx="4">
                  <c:v>Dotacje Skarbu Państwa</c:v>
                </c:pt>
                <c:pt idx="5">
                  <c:v>Pozostałe</c:v>
                </c:pt>
              </c:strCache>
            </c:strRef>
          </c:cat>
          <c:val>
            <c:numRef>
              <c:f>Arkusz3!$G$50:$G$55</c:f>
              <c:numCache>
                <c:formatCode>#,##0</c:formatCode>
                <c:ptCount val="6"/>
                <c:pt idx="0">
                  <c:v>413390001.73000002</c:v>
                </c:pt>
                <c:pt idx="1">
                  <c:v>527726588.20000011</c:v>
                </c:pt>
                <c:pt idx="2">
                  <c:v>488316462.97999996</c:v>
                </c:pt>
                <c:pt idx="3">
                  <c:v>178256073.19000003</c:v>
                </c:pt>
                <c:pt idx="4">
                  <c:v>98489438.120000005</c:v>
                </c:pt>
                <c:pt idx="5">
                  <c:v>97338616.159999982</c:v>
                </c:pt>
              </c:numCache>
            </c:numRef>
          </c:val>
          <c:extLst>
            <c:ext xmlns:c16="http://schemas.microsoft.com/office/drawing/2014/chart" uri="{C3380CC4-5D6E-409C-BE32-E72D297353CC}">
              <c16:uniqueId val="{00000011-74E5-4072-9A87-27F655DA7C8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1.3287591768420244E-2"/>
          <c:y val="0.8721933482610571"/>
          <c:w val="0.955308874434174"/>
          <c:h val="0.1149758589138144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2E-2"/>
          <c:y val="0.1491854848501446"/>
          <c:w val="0.97342995169082125"/>
          <c:h val="0.75026361479950532"/>
        </c:manualLayout>
      </c:layout>
      <c:barChart>
        <c:barDir val="col"/>
        <c:grouping val="clustered"/>
        <c:varyColors val="0"/>
        <c:ser>
          <c:idx val="0"/>
          <c:order val="0"/>
          <c:tx>
            <c:strRef>
              <c:f>Statystyka!$A$15</c:f>
              <c:strCache>
                <c:ptCount val="1"/>
                <c:pt idx="0">
                  <c:v>Liczba pacjentów (wypisanych + zmarłych)</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Statystyka!$B$14:$F$14</c:f>
              <c:strCache>
                <c:ptCount val="5"/>
                <c:pt idx="0">
                  <c:v>2015 r.</c:v>
                </c:pt>
                <c:pt idx="1">
                  <c:v>2016 r.</c:v>
                </c:pt>
                <c:pt idx="2">
                  <c:v>2017 r.</c:v>
                </c:pt>
                <c:pt idx="3">
                  <c:v>2018 r.</c:v>
                </c:pt>
                <c:pt idx="4">
                  <c:v>30.06.2019 r.</c:v>
                </c:pt>
              </c:strCache>
            </c:strRef>
          </c:cat>
          <c:val>
            <c:numRef>
              <c:f>Statystyka!$B$15:$F$15</c:f>
              <c:numCache>
                <c:formatCode>General</c:formatCode>
                <c:ptCount val="5"/>
                <c:pt idx="0">
                  <c:v>1282927</c:v>
                </c:pt>
                <c:pt idx="1">
                  <c:v>1289217</c:v>
                </c:pt>
                <c:pt idx="2">
                  <c:v>1345315</c:v>
                </c:pt>
                <c:pt idx="3">
                  <c:v>1326834</c:v>
                </c:pt>
                <c:pt idx="4">
                  <c:v>661721</c:v>
                </c:pt>
              </c:numCache>
            </c:numRef>
          </c:val>
          <c:extLst>
            <c:ext xmlns:c16="http://schemas.microsoft.com/office/drawing/2014/chart" uri="{C3380CC4-5D6E-409C-BE32-E72D297353CC}">
              <c16:uniqueId val="{00000000-D84D-4979-AEA9-53041135CEB0}"/>
            </c:ext>
          </c:extLst>
        </c:ser>
        <c:ser>
          <c:idx val="1"/>
          <c:order val="1"/>
          <c:tx>
            <c:strRef>
              <c:f>Statystyka!$A$16</c:f>
              <c:strCache>
                <c:ptCount val="1"/>
                <c:pt idx="0">
                  <c:v>Liczba pacjentów ogółem przyjętych w SOR</c:v>
                </c:pt>
              </c:strCache>
            </c:strRef>
          </c:tx>
          <c:spPr>
            <a:solidFill>
              <a:srgbClr val="FF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Statystyka!$B$14:$F$14</c:f>
              <c:strCache>
                <c:ptCount val="5"/>
                <c:pt idx="0">
                  <c:v>2015 r.</c:v>
                </c:pt>
                <c:pt idx="1">
                  <c:v>2016 r.</c:v>
                </c:pt>
                <c:pt idx="2">
                  <c:v>2017 r.</c:v>
                </c:pt>
                <c:pt idx="3">
                  <c:v>2018 r.</c:v>
                </c:pt>
                <c:pt idx="4">
                  <c:v>30.06.2019 r.</c:v>
                </c:pt>
              </c:strCache>
            </c:strRef>
          </c:cat>
          <c:val>
            <c:numRef>
              <c:f>Statystyka!$B$16:$F$16</c:f>
              <c:numCache>
                <c:formatCode>General</c:formatCode>
                <c:ptCount val="5"/>
                <c:pt idx="0">
                  <c:v>974217</c:v>
                </c:pt>
                <c:pt idx="1">
                  <c:v>999204</c:v>
                </c:pt>
                <c:pt idx="2">
                  <c:v>1057769</c:v>
                </c:pt>
                <c:pt idx="3">
                  <c:v>1047955</c:v>
                </c:pt>
                <c:pt idx="4">
                  <c:v>526507</c:v>
                </c:pt>
              </c:numCache>
            </c:numRef>
          </c:val>
          <c:extLst>
            <c:ext xmlns:c16="http://schemas.microsoft.com/office/drawing/2014/chart" uri="{C3380CC4-5D6E-409C-BE32-E72D297353CC}">
              <c16:uniqueId val="{00000001-D84D-4979-AEA9-53041135CEB0}"/>
            </c:ext>
          </c:extLst>
        </c:ser>
        <c:ser>
          <c:idx val="2"/>
          <c:order val="2"/>
          <c:tx>
            <c:strRef>
              <c:f>Statystyka!$A$17</c:f>
              <c:strCache>
                <c:ptCount val="1"/>
                <c:pt idx="0">
                  <c:v>w tym przeniesionych na oddziały szpitalne</c:v>
                </c:pt>
              </c:strCache>
            </c:strRef>
          </c:tx>
          <c:spPr>
            <a:solidFill>
              <a:srgbClr val="00B05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Statystyka!$B$14:$F$14</c:f>
              <c:strCache>
                <c:ptCount val="5"/>
                <c:pt idx="0">
                  <c:v>2015 r.</c:v>
                </c:pt>
                <c:pt idx="1">
                  <c:v>2016 r.</c:v>
                </c:pt>
                <c:pt idx="2">
                  <c:v>2017 r.</c:v>
                </c:pt>
                <c:pt idx="3">
                  <c:v>2018 r.</c:v>
                </c:pt>
                <c:pt idx="4">
                  <c:v>30.06.2019 r.</c:v>
                </c:pt>
              </c:strCache>
            </c:strRef>
          </c:cat>
          <c:val>
            <c:numRef>
              <c:f>Statystyka!$B$17:$F$17</c:f>
              <c:numCache>
                <c:formatCode>General</c:formatCode>
                <c:ptCount val="5"/>
                <c:pt idx="0">
                  <c:v>285978</c:v>
                </c:pt>
                <c:pt idx="1">
                  <c:v>290316</c:v>
                </c:pt>
                <c:pt idx="2">
                  <c:v>296215</c:v>
                </c:pt>
                <c:pt idx="3">
                  <c:v>294078</c:v>
                </c:pt>
                <c:pt idx="4">
                  <c:v>148526</c:v>
                </c:pt>
              </c:numCache>
            </c:numRef>
          </c:val>
          <c:extLst>
            <c:ext xmlns:c16="http://schemas.microsoft.com/office/drawing/2014/chart" uri="{C3380CC4-5D6E-409C-BE32-E72D297353CC}">
              <c16:uniqueId val="{00000002-D84D-4979-AEA9-53041135CEB0}"/>
            </c:ext>
          </c:extLst>
        </c:ser>
        <c:dLbls>
          <c:dLblPos val="outEnd"/>
          <c:showLegendKey val="0"/>
          <c:showVal val="1"/>
          <c:showCatName val="0"/>
          <c:showSerName val="0"/>
          <c:showPercent val="0"/>
          <c:showBubbleSize val="0"/>
        </c:dLbls>
        <c:gapWidth val="444"/>
        <c:overlap val="-90"/>
        <c:axId val="515299880"/>
        <c:axId val="515304800"/>
      </c:barChart>
      <c:catAx>
        <c:axId val="515299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pl-PL"/>
          </a:p>
        </c:txPr>
        <c:crossAx val="515304800"/>
        <c:crosses val="autoZero"/>
        <c:auto val="1"/>
        <c:lblAlgn val="ctr"/>
        <c:lblOffset val="100"/>
        <c:noMultiLvlLbl val="0"/>
      </c:catAx>
      <c:valAx>
        <c:axId val="515304800"/>
        <c:scaling>
          <c:orientation val="minMax"/>
        </c:scaling>
        <c:delete val="1"/>
        <c:axPos val="l"/>
        <c:numFmt formatCode="General" sourceLinked="1"/>
        <c:majorTickMark val="none"/>
        <c:minorTickMark val="none"/>
        <c:tickLblPos val="nextTo"/>
        <c:crossAx val="515299880"/>
        <c:crosses val="autoZero"/>
        <c:crossBetween val="between"/>
      </c:valAx>
      <c:spPr>
        <a:noFill/>
        <a:ln>
          <a:noFill/>
        </a:ln>
        <a:effectLst/>
      </c:spPr>
    </c:plotArea>
    <c:legend>
      <c:legendPos val="t"/>
      <c:layout>
        <c:manualLayout>
          <c:xMode val="edge"/>
          <c:yMode val="edge"/>
          <c:x val="0.10791994750656168"/>
          <c:y val="1.55328786399069E-2"/>
          <c:w val="0.76121324508349486"/>
          <c:h val="0.114782673216567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pl-PL" sz="2600" b="1" dirty="0">
                <a:solidFill>
                  <a:schemeClr val="tx1"/>
                </a:solidFill>
              </a:rPr>
              <a:t>WYNIKI</a:t>
            </a:r>
            <a:r>
              <a:rPr lang="pl-PL" sz="2600" b="1" baseline="0" dirty="0">
                <a:solidFill>
                  <a:schemeClr val="tx1"/>
                </a:solidFill>
              </a:rPr>
              <a:t> FINANSOWE</a:t>
            </a:r>
            <a:endParaRPr lang="pl-PL" sz="2600" b="1" dirty="0">
              <a:solidFill>
                <a:schemeClr val="tx1"/>
              </a:solidFill>
            </a:endParaRPr>
          </a:p>
        </c:rich>
      </c:tx>
      <c:layout>
        <c:manualLayout>
          <c:xMode val="edge"/>
          <c:yMode val="edge"/>
          <c:x val="0.43203801970405875"/>
          <c:y val="1.42475498701640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pl-PL"/>
        </a:p>
      </c:txPr>
    </c:title>
    <c:autoTitleDeleted val="0"/>
    <c:plotArea>
      <c:layout/>
      <c:barChart>
        <c:barDir val="col"/>
        <c:grouping val="clustered"/>
        <c:varyColors val="0"/>
        <c:ser>
          <c:idx val="0"/>
          <c:order val="0"/>
          <c:tx>
            <c:strRef>
              <c:f>Arkusz1!$B$2</c:f>
              <c:strCache>
                <c:ptCount val="1"/>
                <c:pt idx="0">
                  <c:v>2015 r.</c:v>
                </c:pt>
              </c:strCache>
            </c:strRef>
          </c:tx>
          <c:spPr>
            <a:solidFill>
              <a:schemeClr val="accent1"/>
            </a:solidFill>
            <a:ln>
              <a:noFill/>
            </a:ln>
            <a:effectLst/>
          </c:spPr>
          <c:invertIfNegative val="0"/>
          <c:cat>
            <c:strRef>
              <c:f>Arkusz1!$A$3:$A$4</c:f>
              <c:strCache>
                <c:ptCount val="2"/>
                <c:pt idx="0">
                  <c:v>Suma z Zysk/Strata ze sprzedaży</c:v>
                </c:pt>
                <c:pt idx="1">
                  <c:v>Suma z Zysk/strata netto</c:v>
                </c:pt>
              </c:strCache>
            </c:strRef>
          </c:cat>
          <c:val>
            <c:numRef>
              <c:f>Arkusz1!$B$3:$B$4</c:f>
              <c:numCache>
                <c:formatCode>#,##0</c:formatCode>
                <c:ptCount val="2"/>
                <c:pt idx="0">
                  <c:v>-192436506.36999997</c:v>
                </c:pt>
                <c:pt idx="1">
                  <c:v>-59562571.150000028</c:v>
                </c:pt>
              </c:numCache>
            </c:numRef>
          </c:val>
          <c:extLst>
            <c:ext xmlns:c16="http://schemas.microsoft.com/office/drawing/2014/chart" uri="{C3380CC4-5D6E-409C-BE32-E72D297353CC}">
              <c16:uniqueId val="{00000000-22B8-4E95-8A62-9084BBBFBB87}"/>
            </c:ext>
          </c:extLst>
        </c:ser>
        <c:ser>
          <c:idx val="1"/>
          <c:order val="1"/>
          <c:tx>
            <c:strRef>
              <c:f>Arkusz1!$C$2</c:f>
              <c:strCache>
                <c:ptCount val="1"/>
                <c:pt idx="0">
                  <c:v>2016 r.</c:v>
                </c:pt>
              </c:strCache>
            </c:strRef>
          </c:tx>
          <c:spPr>
            <a:solidFill>
              <a:schemeClr val="accent2"/>
            </a:solidFill>
            <a:ln>
              <a:noFill/>
            </a:ln>
            <a:effectLst/>
          </c:spPr>
          <c:invertIfNegative val="0"/>
          <c:cat>
            <c:strRef>
              <c:f>Arkusz1!$A$3:$A$4</c:f>
              <c:strCache>
                <c:ptCount val="2"/>
                <c:pt idx="0">
                  <c:v>Suma z Zysk/Strata ze sprzedaży</c:v>
                </c:pt>
                <c:pt idx="1">
                  <c:v>Suma z Zysk/strata netto</c:v>
                </c:pt>
              </c:strCache>
            </c:strRef>
          </c:cat>
          <c:val>
            <c:numRef>
              <c:f>Arkusz1!$C$3:$C$4</c:f>
              <c:numCache>
                <c:formatCode>#,##0</c:formatCode>
                <c:ptCount val="2"/>
                <c:pt idx="0">
                  <c:v>-230495703.89000008</c:v>
                </c:pt>
                <c:pt idx="1">
                  <c:v>-83403466.430000022</c:v>
                </c:pt>
              </c:numCache>
            </c:numRef>
          </c:val>
          <c:extLst>
            <c:ext xmlns:c16="http://schemas.microsoft.com/office/drawing/2014/chart" uri="{C3380CC4-5D6E-409C-BE32-E72D297353CC}">
              <c16:uniqueId val="{00000001-22B8-4E95-8A62-9084BBBFBB87}"/>
            </c:ext>
          </c:extLst>
        </c:ser>
        <c:ser>
          <c:idx val="2"/>
          <c:order val="2"/>
          <c:tx>
            <c:strRef>
              <c:f>Arkusz1!$D$2</c:f>
              <c:strCache>
                <c:ptCount val="1"/>
                <c:pt idx="0">
                  <c:v>2017 r.</c:v>
                </c:pt>
              </c:strCache>
            </c:strRef>
          </c:tx>
          <c:spPr>
            <a:solidFill>
              <a:schemeClr val="accent3"/>
            </a:solidFill>
            <a:ln>
              <a:noFill/>
            </a:ln>
            <a:effectLst/>
          </c:spPr>
          <c:invertIfNegative val="0"/>
          <c:cat>
            <c:strRef>
              <c:f>Arkusz1!$A$3:$A$4</c:f>
              <c:strCache>
                <c:ptCount val="2"/>
                <c:pt idx="0">
                  <c:v>Suma z Zysk/Strata ze sprzedaży</c:v>
                </c:pt>
                <c:pt idx="1">
                  <c:v>Suma z Zysk/strata netto</c:v>
                </c:pt>
              </c:strCache>
            </c:strRef>
          </c:cat>
          <c:val>
            <c:numRef>
              <c:f>Arkusz1!$D$3:$D$4</c:f>
              <c:numCache>
                <c:formatCode>#,##0</c:formatCode>
                <c:ptCount val="2"/>
                <c:pt idx="0">
                  <c:v>-223469970.41000003</c:v>
                </c:pt>
                <c:pt idx="1">
                  <c:v>-70476377.61999999</c:v>
                </c:pt>
              </c:numCache>
            </c:numRef>
          </c:val>
          <c:extLst>
            <c:ext xmlns:c16="http://schemas.microsoft.com/office/drawing/2014/chart" uri="{C3380CC4-5D6E-409C-BE32-E72D297353CC}">
              <c16:uniqueId val="{00000002-22B8-4E95-8A62-9084BBBFBB87}"/>
            </c:ext>
          </c:extLst>
        </c:ser>
        <c:ser>
          <c:idx val="3"/>
          <c:order val="3"/>
          <c:tx>
            <c:strRef>
              <c:f>Arkusz1!$E$2</c:f>
              <c:strCache>
                <c:ptCount val="1"/>
                <c:pt idx="0">
                  <c:v>2018 r.</c:v>
                </c:pt>
              </c:strCache>
            </c:strRef>
          </c:tx>
          <c:spPr>
            <a:solidFill>
              <a:schemeClr val="accent4"/>
            </a:solidFill>
            <a:ln>
              <a:noFill/>
            </a:ln>
            <a:effectLst/>
          </c:spPr>
          <c:invertIfNegative val="0"/>
          <c:cat>
            <c:strRef>
              <c:f>Arkusz1!$A$3:$A$4</c:f>
              <c:strCache>
                <c:ptCount val="2"/>
                <c:pt idx="0">
                  <c:v>Suma z Zysk/Strata ze sprzedaży</c:v>
                </c:pt>
                <c:pt idx="1">
                  <c:v>Suma z Zysk/strata netto</c:v>
                </c:pt>
              </c:strCache>
            </c:strRef>
          </c:cat>
          <c:val>
            <c:numRef>
              <c:f>Arkusz1!$E$3:$E$4</c:f>
              <c:numCache>
                <c:formatCode>#,##0</c:formatCode>
                <c:ptCount val="2"/>
                <c:pt idx="0">
                  <c:v>-396069754.69000006</c:v>
                </c:pt>
                <c:pt idx="1">
                  <c:v>-229597498.10999998</c:v>
                </c:pt>
              </c:numCache>
            </c:numRef>
          </c:val>
          <c:extLst>
            <c:ext xmlns:c16="http://schemas.microsoft.com/office/drawing/2014/chart" uri="{C3380CC4-5D6E-409C-BE32-E72D297353CC}">
              <c16:uniqueId val="{00000003-22B8-4E95-8A62-9084BBBFBB87}"/>
            </c:ext>
          </c:extLst>
        </c:ser>
        <c:ser>
          <c:idx val="4"/>
          <c:order val="4"/>
          <c:tx>
            <c:strRef>
              <c:f>Arkusz1!$F$2</c:f>
              <c:strCache>
                <c:ptCount val="1"/>
                <c:pt idx="0">
                  <c:v>30.06.2019 r.</c:v>
                </c:pt>
              </c:strCache>
            </c:strRef>
          </c:tx>
          <c:spPr>
            <a:solidFill>
              <a:schemeClr val="accent5"/>
            </a:solidFill>
            <a:ln>
              <a:noFill/>
            </a:ln>
            <a:effectLst/>
          </c:spPr>
          <c:invertIfNegative val="0"/>
          <c:cat>
            <c:strRef>
              <c:f>Arkusz1!$A$3:$A$4</c:f>
              <c:strCache>
                <c:ptCount val="2"/>
                <c:pt idx="0">
                  <c:v>Suma z Zysk/Strata ze sprzedaży</c:v>
                </c:pt>
                <c:pt idx="1">
                  <c:v>Suma z Zysk/strata netto</c:v>
                </c:pt>
              </c:strCache>
            </c:strRef>
          </c:cat>
          <c:val>
            <c:numRef>
              <c:f>Arkusz1!$F$3:$F$4</c:f>
              <c:numCache>
                <c:formatCode>#,##0</c:formatCode>
                <c:ptCount val="2"/>
                <c:pt idx="0">
                  <c:v>-296502958.09000009</c:v>
                </c:pt>
                <c:pt idx="1">
                  <c:v>-192877797.50999996</c:v>
                </c:pt>
              </c:numCache>
            </c:numRef>
          </c:val>
          <c:extLst>
            <c:ext xmlns:c16="http://schemas.microsoft.com/office/drawing/2014/chart" uri="{C3380CC4-5D6E-409C-BE32-E72D297353CC}">
              <c16:uniqueId val="{00000004-22B8-4E95-8A62-9084BBBFBB87}"/>
            </c:ext>
          </c:extLst>
        </c:ser>
        <c:ser>
          <c:idx val="5"/>
          <c:order val="5"/>
          <c:tx>
            <c:strRef>
              <c:f>Arkusz1!$G$2</c:f>
              <c:strCache>
                <c:ptCount val="1"/>
                <c:pt idx="0">
                  <c:v>2019 r.</c:v>
                </c:pt>
              </c:strCache>
            </c:strRef>
          </c:tx>
          <c:spPr>
            <a:solidFill>
              <a:schemeClr val="accent6"/>
            </a:solidFill>
            <a:ln>
              <a:noFill/>
            </a:ln>
            <a:effectLst/>
          </c:spPr>
          <c:invertIfNegative val="0"/>
          <c:cat>
            <c:strRef>
              <c:f>Arkusz1!$A$3:$A$4</c:f>
              <c:strCache>
                <c:ptCount val="2"/>
                <c:pt idx="0">
                  <c:v>Suma z Zysk/Strata ze sprzedaży</c:v>
                </c:pt>
                <c:pt idx="1">
                  <c:v>Suma z Zysk/strata netto</c:v>
                </c:pt>
              </c:strCache>
            </c:strRef>
          </c:cat>
          <c:val>
            <c:numRef>
              <c:f>Arkusz1!$G$3:$G$4</c:f>
              <c:numCache>
                <c:formatCode>#,##0</c:formatCode>
                <c:ptCount val="2"/>
                <c:pt idx="0">
                  <c:v>-593005916.18000019</c:v>
                </c:pt>
                <c:pt idx="1">
                  <c:v>-385755595.01999992</c:v>
                </c:pt>
              </c:numCache>
            </c:numRef>
          </c:val>
          <c:extLst>
            <c:ext xmlns:c16="http://schemas.microsoft.com/office/drawing/2014/chart" uri="{C3380CC4-5D6E-409C-BE32-E72D297353CC}">
              <c16:uniqueId val="{00000005-22B8-4E95-8A62-9084BBBFBB87}"/>
            </c:ext>
          </c:extLst>
        </c:ser>
        <c:dLbls>
          <c:showLegendKey val="0"/>
          <c:showVal val="0"/>
          <c:showCatName val="0"/>
          <c:showSerName val="0"/>
          <c:showPercent val="0"/>
          <c:showBubbleSize val="0"/>
        </c:dLbls>
        <c:gapWidth val="219"/>
        <c:overlap val="-27"/>
        <c:axId val="564207616"/>
        <c:axId val="564215488"/>
      </c:barChart>
      <c:catAx>
        <c:axId val="56420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l-PL"/>
          </a:p>
        </c:txPr>
        <c:crossAx val="564215488"/>
        <c:crosses val="autoZero"/>
        <c:auto val="1"/>
        <c:lblAlgn val="ctr"/>
        <c:lblOffset val="100"/>
        <c:noMultiLvlLbl val="0"/>
      </c:catAx>
      <c:valAx>
        <c:axId val="564215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l-PL"/>
          </a:p>
        </c:txPr>
        <c:crossAx val="564207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Arkusz1!$B$9</c:f>
              <c:strCache>
                <c:ptCount val="1"/>
                <c:pt idx="0">
                  <c:v>2015 r.</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Arkusz1!$A$10:$A$11</c:f>
              <c:strCache>
                <c:ptCount val="2"/>
                <c:pt idx="0">
                  <c:v>Szpitale ze stratą netto</c:v>
                </c:pt>
                <c:pt idx="1">
                  <c:v>Szpitale bez straty</c:v>
                </c:pt>
              </c:strCache>
            </c:strRef>
          </c:cat>
          <c:val>
            <c:numRef>
              <c:f>Arkusz1!$B$10:$B$11</c:f>
              <c:numCache>
                <c:formatCode>#,##0</c:formatCode>
                <c:ptCount val="2"/>
                <c:pt idx="0">
                  <c:v>59</c:v>
                </c:pt>
                <c:pt idx="1">
                  <c:v>55</c:v>
                </c:pt>
              </c:numCache>
            </c:numRef>
          </c:val>
          <c:extLst>
            <c:ext xmlns:c16="http://schemas.microsoft.com/office/drawing/2014/chart" uri="{C3380CC4-5D6E-409C-BE32-E72D297353CC}">
              <c16:uniqueId val="{00000000-8922-42D7-8DC6-7C206634C727}"/>
            </c:ext>
          </c:extLst>
        </c:ser>
        <c:ser>
          <c:idx val="1"/>
          <c:order val="1"/>
          <c:tx>
            <c:strRef>
              <c:f>Arkusz1!$C$9</c:f>
              <c:strCache>
                <c:ptCount val="1"/>
                <c:pt idx="0">
                  <c:v>2016 r.</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Arkusz1!$A$10:$A$11</c:f>
              <c:strCache>
                <c:ptCount val="2"/>
                <c:pt idx="0">
                  <c:v>Szpitale ze stratą netto</c:v>
                </c:pt>
                <c:pt idx="1">
                  <c:v>Szpitale bez straty</c:v>
                </c:pt>
              </c:strCache>
            </c:strRef>
          </c:cat>
          <c:val>
            <c:numRef>
              <c:f>Arkusz1!$C$10:$C$11</c:f>
              <c:numCache>
                <c:formatCode>#,##0</c:formatCode>
                <c:ptCount val="2"/>
                <c:pt idx="0">
                  <c:v>62</c:v>
                </c:pt>
                <c:pt idx="1">
                  <c:v>52</c:v>
                </c:pt>
              </c:numCache>
            </c:numRef>
          </c:val>
          <c:extLst>
            <c:ext xmlns:c16="http://schemas.microsoft.com/office/drawing/2014/chart" uri="{C3380CC4-5D6E-409C-BE32-E72D297353CC}">
              <c16:uniqueId val="{00000001-8922-42D7-8DC6-7C206634C727}"/>
            </c:ext>
          </c:extLst>
        </c:ser>
        <c:ser>
          <c:idx val="2"/>
          <c:order val="2"/>
          <c:tx>
            <c:strRef>
              <c:f>Arkusz1!$D$9</c:f>
              <c:strCache>
                <c:ptCount val="1"/>
                <c:pt idx="0">
                  <c:v>2017 r.</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Arkusz1!$A$10:$A$11</c:f>
              <c:strCache>
                <c:ptCount val="2"/>
                <c:pt idx="0">
                  <c:v>Szpitale ze stratą netto</c:v>
                </c:pt>
                <c:pt idx="1">
                  <c:v>Szpitale bez straty</c:v>
                </c:pt>
              </c:strCache>
            </c:strRef>
          </c:cat>
          <c:val>
            <c:numRef>
              <c:f>Arkusz1!$D$10:$D$11</c:f>
              <c:numCache>
                <c:formatCode>#,##0</c:formatCode>
                <c:ptCount val="2"/>
                <c:pt idx="0">
                  <c:v>64</c:v>
                </c:pt>
                <c:pt idx="1">
                  <c:v>53</c:v>
                </c:pt>
              </c:numCache>
            </c:numRef>
          </c:val>
          <c:extLst>
            <c:ext xmlns:c16="http://schemas.microsoft.com/office/drawing/2014/chart" uri="{C3380CC4-5D6E-409C-BE32-E72D297353CC}">
              <c16:uniqueId val="{00000002-8922-42D7-8DC6-7C206634C727}"/>
            </c:ext>
          </c:extLst>
        </c:ser>
        <c:ser>
          <c:idx val="3"/>
          <c:order val="3"/>
          <c:tx>
            <c:strRef>
              <c:f>Arkusz1!$E$9</c:f>
              <c:strCache>
                <c:ptCount val="1"/>
                <c:pt idx="0">
                  <c:v>2018 r.</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Arkusz1!$A$10:$A$11</c:f>
              <c:strCache>
                <c:ptCount val="2"/>
                <c:pt idx="0">
                  <c:v>Szpitale ze stratą netto</c:v>
                </c:pt>
                <c:pt idx="1">
                  <c:v>Szpitale bez straty</c:v>
                </c:pt>
              </c:strCache>
            </c:strRef>
          </c:cat>
          <c:val>
            <c:numRef>
              <c:f>Arkusz1!$E$10:$E$11</c:f>
              <c:numCache>
                <c:formatCode>#,##0</c:formatCode>
                <c:ptCount val="2"/>
                <c:pt idx="0">
                  <c:v>88</c:v>
                </c:pt>
                <c:pt idx="1">
                  <c:v>32</c:v>
                </c:pt>
              </c:numCache>
            </c:numRef>
          </c:val>
          <c:extLst>
            <c:ext xmlns:c16="http://schemas.microsoft.com/office/drawing/2014/chart" uri="{C3380CC4-5D6E-409C-BE32-E72D297353CC}">
              <c16:uniqueId val="{00000003-8922-42D7-8DC6-7C206634C727}"/>
            </c:ext>
          </c:extLst>
        </c:ser>
        <c:ser>
          <c:idx val="4"/>
          <c:order val="4"/>
          <c:tx>
            <c:strRef>
              <c:f>Arkusz1!$F$9</c:f>
              <c:strCache>
                <c:ptCount val="1"/>
                <c:pt idx="0">
                  <c:v>30.06.2019 r.</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Arkusz1!$A$10:$A$11</c:f>
              <c:strCache>
                <c:ptCount val="2"/>
                <c:pt idx="0">
                  <c:v>Szpitale ze stratą netto</c:v>
                </c:pt>
                <c:pt idx="1">
                  <c:v>Szpitale bez straty</c:v>
                </c:pt>
              </c:strCache>
            </c:strRef>
          </c:cat>
          <c:val>
            <c:numRef>
              <c:f>Arkusz1!$F$10:$F$11</c:f>
              <c:numCache>
                <c:formatCode>#,##0</c:formatCode>
                <c:ptCount val="2"/>
                <c:pt idx="0">
                  <c:v>108</c:v>
                </c:pt>
                <c:pt idx="1">
                  <c:v>10</c:v>
                </c:pt>
              </c:numCache>
            </c:numRef>
          </c:val>
          <c:extLst>
            <c:ext xmlns:c16="http://schemas.microsoft.com/office/drawing/2014/chart" uri="{C3380CC4-5D6E-409C-BE32-E72D297353CC}">
              <c16:uniqueId val="{00000004-8922-42D7-8DC6-7C206634C727}"/>
            </c:ext>
          </c:extLst>
        </c:ser>
        <c:dLbls>
          <c:dLblPos val="outEnd"/>
          <c:showLegendKey val="0"/>
          <c:showVal val="1"/>
          <c:showCatName val="0"/>
          <c:showSerName val="0"/>
          <c:showPercent val="0"/>
          <c:showBubbleSize val="0"/>
        </c:dLbls>
        <c:gapWidth val="444"/>
        <c:overlap val="-90"/>
        <c:axId val="564154808"/>
        <c:axId val="564155136"/>
      </c:barChart>
      <c:catAx>
        <c:axId val="564154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pl-PL"/>
          </a:p>
        </c:txPr>
        <c:crossAx val="564155136"/>
        <c:crosses val="autoZero"/>
        <c:auto val="1"/>
        <c:lblAlgn val="ctr"/>
        <c:lblOffset val="100"/>
        <c:noMultiLvlLbl val="0"/>
      </c:catAx>
      <c:valAx>
        <c:axId val="564155136"/>
        <c:scaling>
          <c:orientation val="minMax"/>
        </c:scaling>
        <c:delete val="1"/>
        <c:axPos val="l"/>
        <c:numFmt formatCode="#,##0" sourceLinked="1"/>
        <c:majorTickMark val="none"/>
        <c:minorTickMark val="none"/>
        <c:tickLblPos val="nextTo"/>
        <c:crossAx val="5641548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pl-PL" sz="2600" dirty="0"/>
              <a:t>ZYSK</a:t>
            </a:r>
            <a:r>
              <a:rPr lang="pl-PL" sz="2600" baseline="0" dirty="0"/>
              <a:t> NETTO A STRATA DO POKRYCIA</a:t>
            </a:r>
            <a:endParaRPr lang="pl-PL" sz="2600" dirty="0"/>
          </a:p>
        </c:rich>
      </c:tx>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Statystyka!$B$99</c:f>
              <c:strCache>
                <c:ptCount val="1"/>
                <c:pt idx="0">
                  <c:v>2015 r.</c:v>
                </c:pt>
              </c:strCache>
            </c:strRef>
          </c:tx>
          <c:spPr>
            <a:solidFill>
              <a:schemeClr val="accent1"/>
            </a:solidFill>
            <a:ln>
              <a:noFill/>
            </a:ln>
            <a:effectLst/>
          </c:spPr>
          <c:invertIfNegative val="0"/>
          <c:cat>
            <c:strRef>
              <c:f>Statystyka!$A$100:$A$101</c:f>
              <c:strCache>
                <c:ptCount val="2"/>
                <c:pt idx="0">
                  <c:v>Zysk/strata netto</c:v>
                </c:pt>
                <c:pt idx="1">
                  <c:v>Wartość straty do pokrycia przez podmiot tworzący na podstawie art. 59 uodl</c:v>
                </c:pt>
              </c:strCache>
            </c:strRef>
          </c:cat>
          <c:val>
            <c:numRef>
              <c:f>Statystyka!$B$100:$B$101</c:f>
              <c:numCache>
                <c:formatCode>#,##0</c:formatCode>
                <c:ptCount val="2"/>
                <c:pt idx="0">
                  <c:v>-59562571.150000028</c:v>
                </c:pt>
                <c:pt idx="1">
                  <c:v>17127140.219999999</c:v>
                </c:pt>
              </c:numCache>
            </c:numRef>
          </c:val>
          <c:extLst>
            <c:ext xmlns:c16="http://schemas.microsoft.com/office/drawing/2014/chart" uri="{C3380CC4-5D6E-409C-BE32-E72D297353CC}">
              <c16:uniqueId val="{00000000-0728-42E1-94C7-4CE43155C5AA}"/>
            </c:ext>
          </c:extLst>
        </c:ser>
        <c:ser>
          <c:idx val="1"/>
          <c:order val="1"/>
          <c:tx>
            <c:strRef>
              <c:f>Statystyka!$C$99</c:f>
              <c:strCache>
                <c:ptCount val="1"/>
                <c:pt idx="0">
                  <c:v>2016 r.</c:v>
                </c:pt>
              </c:strCache>
            </c:strRef>
          </c:tx>
          <c:spPr>
            <a:solidFill>
              <a:schemeClr val="accent2"/>
            </a:solidFill>
            <a:ln>
              <a:noFill/>
            </a:ln>
            <a:effectLst/>
          </c:spPr>
          <c:invertIfNegative val="0"/>
          <c:cat>
            <c:strRef>
              <c:f>Statystyka!$A$100:$A$101</c:f>
              <c:strCache>
                <c:ptCount val="2"/>
                <c:pt idx="0">
                  <c:v>Zysk/strata netto</c:v>
                </c:pt>
                <c:pt idx="1">
                  <c:v>Wartość straty do pokrycia przez podmiot tworzący na podstawie art. 59 uodl</c:v>
                </c:pt>
              </c:strCache>
            </c:strRef>
          </c:cat>
          <c:val>
            <c:numRef>
              <c:f>Statystyka!$C$100:$C$101</c:f>
              <c:numCache>
                <c:formatCode>#,##0</c:formatCode>
                <c:ptCount val="2"/>
                <c:pt idx="0">
                  <c:v>-83403466.430000022</c:v>
                </c:pt>
                <c:pt idx="1">
                  <c:v>20158607.189999998</c:v>
                </c:pt>
              </c:numCache>
            </c:numRef>
          </c:val>
          <c:extLst>
            <c:ext xmlns:c16="http://schemas.microsoft.com/office/drawing/2014/chart" uri="{C3380CC4-5D6E-409C-BE32-E72D297353CC}">
              <c16:uniqueId val="{00000001-0728-42E1-94C7-4CE43155C5AA}"/>
            </c:ext>
          </c:extLst>
        </c:ser>
        <c:ser>
          <c:idx val="2"/>
          <c:order val="2"/>
          <c:tx>
            <c:strRef>
              <c:f>Statystyka!$D$99</c:f>
              <c:strCache>
                <c:ptCount val="1"/>
                <c:pt idx="0">
                  <c:v>2017 r.</c:v>
                </c:pt>
              </c:strCache>
            </c:strRef>
          </c:tx>
          <c:spPr>
            <a:solidFill>
              <a:schemeClr val="accent3"/>
            </a:solidFill>
            <a:ln>
              <a:noFill/>
            </a:ln>
            <a:effectLst/>
          </c:spPr>
          <c:invertIfNegative val="0"/>
          <c:cat>
            <c:strRef>
              <c:f>Statystyka!$A$100:$A$101</c:f>
              <c:strCache>
                <c:ptCount val="2"/>
                <c:pt idx="0">
                  <c:v>Zysk/strata netto</c:v>
                </c:pt>
                <c:pt idx="1">
                  <c:v>Wartość straty do pokrycia przez podmiot tworzący na podstawie art. 59 uodl</c:v>
                </c:pt>
              </c:strCache>
            </c:strRef>
          </c:cat>
          <c:val>
            <c:numRef>
              <c:f>Statystyka!$D$100:$D$101</c:f>
              <c:numCache>
                <c:formatCode>#,##0</c:formatCode>
                <c:ptCount val="2"/>
                <c:pt idx="0">
                  <c:v>-70476377.61999999</c:v>
                </c:pt>
                <c:pt idx="1">
                  <c:v>17802405.579999998</c:v>
                </c:pt>
              </c:numCache>
            </c:numRef>
          </c:val>
          <c:extLst>
            <c:ext xmlns:c16="http://schemas.microsoft.com/office/drawing/2014/chart" uri="{C3380CC4-5D6E-409C-BE32-E72D297353CC}">
              <c16:uniqueId val="{00000002-0728-42E1-94C7-4CE43155C5AA}"/>
            </c:ext>
          </c:extLst>
        </c:ser>
        <c:ser>
          <c:idx val="3"/>
          <c:order val="3"/>
          <c:tx>
            <c:strRef>
              <c:f>Statystyka!$E$99</c:f>
              <c:strCache>
                <c:ptCount val="1"/>
                <c:pt idx="0">
                  <c:v>2018 r.</c:v>
                </c:pt>
              </c:strCache>
            </c:strRef>
          </c:tx>
          <c:spPr>
            <a:solidFill>
              <a:schemeClr val="accent4"/>
            </a:solidFill>
            <a:ln>
              <a:noFill/>
            </a:ln>
            <a:effectLst/>
          </c:spPr>
          <c:invertIfNegative val="0"/>
          <c:cat>
            <c:strRef>
              <c:f>Statystyka!$A$100:$A$101</c:f>
              <c:strCache>
                <c:ptCount val="2"/>
                <c:pt idx="0">
                  <c:v>Zysk/strata netto</c:v>
                </c:pt>
                <c:pt idx="1">
                  <c:v>Wartość straty do pokrycia przez podmiot tworzący na podstawie art. 59 uodl</c:v>
                </c:pt>
              </c:strCache>
            </c:strRef>
          </c:cat>
          <c:val>
            <c:numRef>
              <c:f>Statystyka!$E$100:$E$101</c:f>
              <c:numCache>
                <c:formatCode>#,##0</c:formatCode>
                <c:ptCount val="2"/>
                <c:pt idx="0">
                  <c:v>-229597498.10999998</c:v>
                </c:pt>
                <c:pt idx="1">
                  <c:v>57358975.160000004</c:v>
                </c:pt>
              </c:numCache>
            </c:numRef>
          </c:val>
          <c:extLst>
            <c:ext xmlns:c16="http://schemas.microsoft.com/office/drawing/2014/chart" uri="{C3380CC4-5D6E-409C-BE32-E72D297353CC}">
              <c16:uniqueId val="{00000003-0728-42E1-94C7-4CE43155C5AA}"/>
            </c:ext>
          </c:extLst>
        </c:ser>
        <c:ser>
          <c:idx val="4"/>
          <c:order val="4"/>
          <c:tx>
            <c:strRef>
              <c:f>Statystyka!$F$99</c:f>
              <c:strCache>
                <c:ptCount val="1"/>
                <c:pt idx="0">
                  <c:v>30.06.2019 r.</c:v>
                </c:pt>
              </c:strCache>
            </c:strRef>
          </c:tx>
          <c:spPr>
            <a:solidFill>
              <a:schemeClr val="accent5"/>
            </a:solidFill>
            <a:ln>
              <a:noFill/>
            </a:ln>
            <a:effectLst/>
          </c:spPr>
          <c:invertIfNegative val="0"/>
          <c:cat>
            <c:strRef>
              <c:f>Statystyka!$A$100:$A$101</c:f>
              <c:strCache>
                <c:ptCount val="2"/>
                <c:pt idx="0">
                  <c:v>Zysk/strata netto</c:v>
                </c:pt>
                <c:pt idx="1">
                  <c:v>Wartość straty do pokrycia przez podmiot tworzący na podstawie art. 59 uodl</c:v>
                </c:pt>
              </c:strCache>
            </c:strRef>
          </c:cat>
          <c:val>
            <c:numRef>
              <c:f>Statystyka!$F$100:$F$101</c:f>
              <c:numCache>
                <c:formatCode>#,##0</c:formatCode>
                <c:ptCount val="2"/>
                <c:pt idx="0">
                  <c:v>-192877797.50999996</c:v>
                </c:pt>
                <c:pt idx="1">
                  <c:v>39814474.729999997</c:v>
                </c:pt>
              </c:numCache>
            </c:numRef>
          </c:val>
          <c:extLst>
            <c:ext xmlns:c16="http://schemas.microsoft.com/office/drawing/2014/chart" uri="{C3380CC4-5D6E-409C-BE32-E72D297353CC}">
              <c16:uniqueId val="{00000004-0728-42E1-94C7-4CE43155C5AA}"/>
            </c:ext>
          </c:extLst>
        </c:ser>
        <c:dLbls>
          <c:showLegendKey val="0"/>
          <c:showVal val="0"/>
          <c:showCatName val="0"/>
          <c:showSerName val="0"/>
          <c:showPercent val="0"/>
          <c:showBubbleSize val="0"/>
        </c:dLbls>
        <c:gapWidth val="219"/>
        <c:overlap val="-27"/>
        <c:axId val="528664032"/>
        <c:axId val="528659768"/>
      </c:barChart>
      <c:catAx>
        <c:axId val="52866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crossAx val="528659768"/>
        <c:crosses val="autoZero"/>
        <c:auto val="1"/>
        <c:lblAlgn val="ctr"/>
        <c:lblOffset val="100"/>
        <c:noMultiLvlLbl val="0"/>
      </c:catAx>
      <c:valAx>
        <c:axId val="528659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52866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07261592300968E-2"/>
          <c:y val="6.0335121279346531E-2"/>
          <c:w val="0.9198077142531097"/>
          <c:h val="0.67398305357853094"/>
        </c:manualLayout>
      </c:layout>
      <c:barChart>
        <c:barDir val="col"/>
        <c:grouping val="clustered"/>
        <c:varyColors val="0"/>
        <c:ser>
          <c:idx val="0"/>
          <c:order val="0"/>
          <c:tx>
            <c:strRef>
              <c:f>Arkusz4!$A$33</c:f>
              <c:strCache>
                <c:ptCount val="1"/>
                <c:pt idx="0">
                  <c:v>Niezapłacone nadwykonania</c:v>
                </c:pt>
              </c:strCache>
            </c:strRef>
          </c:tx>
          <c:spPr>
            <a:solidFill>
              <a:schemeClr val="accent1"/>
            </a:solidFill>
            <a:ln>
              <a:noFill/>
            </a:ln>
            <a:effectLst/>
          </c:spPr>
          <c:invertIfNegative val="0"/>
          <c:cat>
            <c:strRef>
              <c:f>Arkusz4!$B$32:$F$32</c:f>
              <c:strCache>
                <c:ptCount val="5"/>
                <c:pt idx="0">
                  <c:v>2015 r.</c:v>
                </c:pt>
                <c:pt idx="1">
                  <c:v>2016 r.</c:v>
                </c:pt>
                <c:pt idx="2">
                  <c:v>2017 r.</c:v>
                </c:pt>
                <c:pt idx="3">
                  <c:v>2018 r.</c:v>
                </c:pt>
                <c:pt idx="4">
                  <c:v>30.06.2019 r.</c:v>
                </c:pt>
              </c:strCache>
            </c:strRef>
          </c:cat>
          <c:val>
            <c:numRef>
              <c:f>Arkusz4!$B$33:$F$33</c:f>
              <c:numCache>
                <c:formatCode>#,##0</c:formatCode>
                <c:ptCount val="5"/>
                <c:pt idx="0">
                  <c:v>19265380.690000005</c:v>
                </c:pt>
                <c:pt idx="1">
                  <c:v>29142235.389999997</c:v>
                </c:pt>
                <c:pt idx="2">
                  <c:v>35523360.271866672</c:v>
                </c:pt>
                <c:pt idx="3">
                  <c:v>68935711.429603368</c:v>
                </c:pt>
                <c:pt idx="4">
                  <c:v>74299542.71227999</c:v>
                </c:pt>
              </c:numCache>
            </c:numRef>
          </c:val>
          <c:extLst>
            <c:ext xmlns:c16="http://schemas.microsoft.com/office/drawing/2014/chart" uri="{C3380CC4-5D6E-409C-BE32-E72D297353CC}">
              <c16:uniqueId val="{00000000-D1E3-4D15-ADD6-527EC3174098}"/>
            </c:ext>
          </c:extLst>
        </c:ser>
        <c:ser>
          <c:idx val="1"/>
          <c:order val="1"/>
          <c:tx>
            <c:strRef>
              <c:f>Arkusz4!$A$34</c:f>
              <c:strCache>
                <c:ptCount val="1"/>
                <c:pt idx="0">
                  <c:v>Wartość straty do pokrycia przez podmiot tworzący na podstawie art. 59 uodl</c:v>
                </c:pt>
              </c:strCache>
            </c:strRef>
          </c:tx>
          <c:spPr>
            <a:solidFill>
              <a:schemeClr val="accent2"/>
            </a:solidFill>
            <a:ln>
              <a:noFill/>
            </a:ln>
            <a:effectLst/>
          </c:spPr>
          <c:invertIfNegative val="0"/>
          <c:cat>
            <c:strRef>
              <c:f>Arkusz4!$B$32:$F$32</c:f>
              <c:strCache>
                <c:ptCount val="5"/>
                <c:pt idx="0">
                  <c:v>2015 r.</c:v>
                </c:pt>
                <c:pt idx="1">
                  <c:v>2016 r.</c:v>
                </c:pt>
                <c:pt idx="2">
                  <c:v>2017 r.</c:v>
                </c:pt>
                <c:pt idx="3">
                  <c:v>2018 r.</c:v>
                </c:pt>
                <c:pt idx="4">
                  <c:v>30.06.2019 r.</c:v>
                </c:pt>
              </c:strCache>
            </c:strRef>
          </c:cat>
          <c:val>
            <c:numRef>
              <c:f>Arkusz4!$B$34:$F$34</c:f>
              <c:numCache>
                <c:formatCode>#,##0</c:formatCode>
                <c:ptCount val="5"/>
                <c:pt idx="0">
                  <c:v>17127140.219999999</c:v>
                </c:pt>
                <c:pt idx="1">
                  <c:v>21489611.189999998</c:v>
                </c:pt>
                <c:pt idx="2">
                  <c:v>17802405.579999998</c:v>
                </c:pt>
                <c:pt idx="3">
                  <c:v>57624419.160000004</c:v>
                </c:pt>
              </c:numCache>
            </c:numRef>
          </c:val>
          <c:extLst>
            <c:ext xmlns:c16="http://schemas.microsoft.com/office/drawing/2014/chart" uri="{C3380CC4-5D6E-409C-BE32-E72D297353CC}">
              <c16:uniqueId val="{00000001-D1E3-4D15-ADD6-527EC3174098}"/>
            </c:ext>
          </c:extLst>
        </c:ser>
        <c:ser>
          <c:idx val="2"/>
          <c:order val="2"/>
          <c:tx>
            <c:strRef>
              <c:f>Arkusz4!$A$35</c:f>
              <c:strCache>
                <c:ptCount val="1"/>
                <c:pt idx="0">
                  <c:v>Suma z w tym: zysk/strata z lat ubiegłych</c:v>
                </c:pt>
              </c:strCache>
            </c:strRef>
          </c:tx>
          <c:spPr>
            <a:solidFill>
              <a:schemeClr val="accent3"/>
            </a:solidFill>
            <a:ln>
              <a:noFill/>
            </a:ln>
            <a:effectLst/>
          </c:spPr>
          <c:invertIfNegative val="0"/>
          <c:cat>
            <c:strRef>
              <c:f>Arkusz4!$B$32:$F$32</c:f>
              <c:strCache>
                <c:ptCount val="5"/>
                <c:pt idx="0">
                  <c:v>2015 r.</c:v>
                </c:pt>
                <c:pt idx="1">
                  <c:v>2016 r.</c:v>
                </c:pt>
                <c:pt idx="2">
                  <c:v>2017 r.</c:v>
                </c:pt>
                <c:pt idx="3">
                  <c:v>2018 r.</c:v>
                </c:pt>
                <c:pt idx="4">
                  <c:v>30.06.2019 r.</c:v>
                </c:pt>
              </c:strCache>
            </c:strRef>
          </c:cat>
          <c:val>
            <c:numRef>
              <c:f>Arkusz4!$B$35:$F$35</c:f>
            </c:numRef>
          </c:val>
          <c:extLst>
            <c:ext xmlns:c16="http://schemas.microsoft.com/office/drawing/2014/chart" uri="{C3380CC4-5D6E-409C-BE32-E72D297353CC}">
              <c16:uniqueId val="{00000002-D1E3-4D15-ADD6-527EC3174098}"/>
            </c:ext>
          </c:extLst>
        </c:ser>
        <c:ser>
          <c:idx val="3"/>
          <c:order val="3"/>
          <c:tx>
            <c:strRef>
              <c:f>Arkusz4!$A$36</c:f>
              <c:strCache>
                <c:ptCount val="1"/>
                <c:pt idx="0">
                  <c:v>Suma z Zysk/strata netto</c:v>
                </c:pt>
              </c:strCache>
            </c:strRef>
          </c:tx>
          <c:spPr>
            <a:solidFill>
              <a:schemeClr val="accent4"/>
            </a:solidFill>
            <a:ln>
              <a:noFill/>
            </a:ln>
            <a:effectLst/>
          </c:spPr>
          <c:invertIfNegative val="0"/>
          <c:cat>
            <c:strRef>
              <c:f>Arkusz4!$B$32:$F$32</c:f>
              <c:strCache>
                <c:ptCount val="5"/>
                <c:pt idx="0">
                  <c:v>2015 r.</c:v>
                </c:pt>
                <c:pt idx="1">
                  <c:v>2016 r.</c:v>
                </c:pt>
                <c:pt idx="2">
                  <c:v>2017 r.</c:v>
                </c:pt>
                <c:pt idx="3">
                  <c:v>2018 r.</c:v>
                </c:pt>
                <c:pt idx="4">
                  <c:v>30.06.2019 r.</c:v>
                </c:pt>
              </c:strCache>
            </c:strRef>
          </c:cat>
          <c:val>
            <c:numRef>
              <c:f>Arkusz4!$B$36:$F$36</c:f>
            </c:numRef>
          </c:val>
          <c:extLst>
            <c:ext xmlns:c16="http://schemas.microsoft.com/office/drawing/2014/chart" uri="{C3380CC4-5D6E-409C-BE32-E72D297353CC}">
              <c16:uniqueId val="{00000003-D1E3-4D15-ADD6-527EC3174098}"/>
            </c:ext>
          </c:extLst>
        </c:ser>
        <c:ser>
          <c:idx val="4"/>
          <c:order val="4"/>
          <c:tx>
            <c:strRef>
              <c:f>Arkusz4!$A$37</c:f>
              <c:strCache>
                <c:ptCount val="1"/>
                <c:pt idx="0">
                  <c:v>Suma z Zobowiązania ogółem</c:v>
                </c:pt>
              </c:strCache>
            </c:strRef>
          </c:tx>
          <c:spPr>
            <a:solidFill>
              <a:schemeClr val="accent5"/>
            </a:solidFill>
            <a:ln>
              <a:noFill/>
            </a:ln>
            <a:effectLst/>
          </c:spPr>
          <c:invertIfNegative val="0"/>
          <c:cat>
            <c:strRef>
              <c:f>Arkusz4!$B$32:$F$32</c:f>
              <c:strCache>
                <c:ptCount val="5"/>
                <c:pt idx="0">
                  <c:v>2015 r.</c:v>
                </c:pt>
                <c:pt idx="1">
                  <c:v>2016 r.</c:v>
                </c:pt>
                <c:pt idx="2">
                  <c:v>2017 r.</c:v>
                </c:pt>
                <c:pt idx="3">
                  <c:v>2018 r.</c:v>
                </c:pt>
                <c:pt idx="4">
                  <c:v>30.06.2019 r.</c:v>
                </c:pt>
              </c:strCache>
            </c:strRef>
          </c:cat>
          <c:val>
            <c:numRef>
              <c:f>Arkusz4!$B$37:$F$37</c:f>
            </c:numRef>
          </c:val>
          <c:extLst>
            <c:ext xmlns:c16="http://schemas.microsoft.com/office/drawing/2014/chart" uri="{C3380CC4-5D6E-409C-BE32-E72D297353CC}">
              <c16:uniqueId val="{00000004-D1E3-4D15-ADD6-527EC3174098}"/>
            </c:ext>
          </c:extLst>
        </c:ser>
        <c:dLbls>
          <c:showLegendKey val="0"/>
          <c:showVal val="0"/>
          <c:showCatName val="0"/>
          <c:showSerName val="0"/>
          <c:showPercent val="0"/>
          <c:showBubbleSize val="0"/>
        </c:dLbls>
        <c:gapWidth val="219"/>
        <c:overlap val="-27"/>
        <c:axId val="308793304"/>
        <c:axId val="590165040"/>
      </c:barChart>
      <c:catAx>
        <c:axId val="308793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crossAx val="590165040"/>
        <c:crosses val="autoZero"/>
        <c:auto val="1"/>
        <c:lblAlgn val="ctr"/>
        <c:lblOffset val="100"/>
        <c:noMultiLvlLbl val="0"/>
      </c:catAx>
      <c:valAx>
        <c:axId val="590165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308793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spc="0" baseline="0">
                <a:solidFill>
                  <a:schemeClr val="tx1">
                    <a:lumMod val="65000"/>
                    <a:lumOff val="35000"/>
                  </a:schemeClr>
                </a:solidFill>
                <a:latin typeface="+mn-lt"/>
                <a:ea typeface="+mn-ea"/>
                <a:cs typeface="+mn-cs"/>
              </a:defRPr>
            </a:pPr>
            <a:r>
              <a:rPr lang="pl-PL" sz="2600" b="1" dirty="0"/>
              <a:t>ZOBOWIĄZANIA OGÓŁEM I ZOBOWIĄZANIA WYMAGALNE</a:t>
            </a:r>
          </a:p>
        </c:rich>
      </c:tx>
      <c:overlay val="0"/>
      <c:spPr>
        <a:noFill/>
        <a:ln>
          <a:noFill/>
        </a:ln>
        <a:effectLst/>
      </c:spPr>
      <c:txPr>
        <a:bodyPr rot="0" spcFirstLastPara="1" vertOverflow="ellipsis" vert="horz" wrap="square" anchor="ctr" anchorCtr="1"/>
        <a:lstStyle/>
        <a:p>
          <a:pPr>
            <a:defRPr sz="2600" b="1"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Arkusz2!$A$10</c:f>
              <c:strCache>
                <c:ptCount val="1"/>
                <c:pt idx="0">
                  <c:v>Zobowiązania ogółem</c:v>
                </c:pt>
              </c:strCache>
            </c:strRef>
          </c:tx>
          <c:spPr>
            <a:solidFill>
              <a:schemeClr val="accent1"/>
            </a:solidFill>
            <a:ln>
              <a:noFill/>
            </a:ln>
            <a:effectLst/>
          </c:spPr>
          <c:invertIfNegative val="0"/>
          <c:cat>
            <c:strRef>
              <c:f>Arkusz2!$B$9:$F$9</c:f>
              <c:strCache>
                <c:ptCount val="5"/>
                <c:pt idx="0">
                  <c:v>2015 r.</c:v>
                </c:pt>
                <c:pt idx="1">
                  <c:v>2016 r.</c:v>
                </c:pt>
                <c:pt idx="2">
                  <c:v>2017 r.</c:v>
                </c:pt>
                <c:pt idx="3">
                  <c:v>2018 r.</c:v>
                </c:pt>
                <c:pt idx="4">
                  <c:v>30.06.2019 r.</c:v>
                </c:pt>
              </c:strCache>
            </c:strRef>
          </c:cat>
          <c:val>
            <c:numRef>
              <c:f>Arkusz2!$B$10:$F$10</c:f>
              <c:numCache>
                <c:formatCode>#,##0</c:formatCode>
                <c:ptCount val="5"/>
                <c:pt idx="0">
                  <c:v>1223916704.4200001</c:v>
                </c:pt>
                <c:pt idx="1">
                  <c:v>1289116608.8599999</c:v>
                </c:pt>
                <c:pt idx="2">
                  <c:v>1437953967.1499996</c:v>
                </c:pt>
                <c:pt idx="3">
                  <c:v>1673770025.4200001</c:v>
                </c:pt>
                <c:pt idx="4">
                  <c:v>1703284500.8800001</c:v>
                </c:pt>
              </c:numCache>
            </c:numRef>
          </c:val>
          <c:extLst>
            <c:ext xmlns:c16="http://schemas.microsoft.com/office/drawing/2014/chart" uri="{C3380CC4-5D6E-409C-BE32-E72D297353CC}">
              <c16:uniqueId val="{00000000-335A-4E84-8609-B83BF9A719EE}"/>
            </c:ext>
          </c:extLst>
        </c:ser>
        <c:ser>
          <c:idx val="1"/>
          <c:order val="1"/>
          <c:tx>
            <c:strRef>
              <c:f>Arkusz2!$A$11</c:f>
              <c:strCache>
                <c:ptCount val="1"/>
                <c:pt idx="0">
                  <c:v>Zobowiązania wymagalne</c:v>
                </c:pt>
              </c:strCache>
            </c:strRef>
          </c:tx>
          <c:spPr>
            <a:solidFill>
              <a:schemeClr val="accent2"/>
            </a:solidFill>
            <a:ln>
              <a:noFill/>
            </a:ln>
            <a:effectLst/>
          </c:spPr>
          <c:invertIfNegative val="0"/>
          <c:cat>
            <c:strRef>
              <c:f>Arkusz2!$B$9:$F$9</c:f>
              <c:strCache>
                <c:ptCount val="5"/>
                <c:pt idx="0">
                  <c:v>2015 r.</c:v>
                </c:pt>
                <c:pt idx="1">
                  <c:v>2016 r.</c:v>
                </c:pt>
                <c:pt idx="2">
                  <c:v>2017 r.</c:v>
                </c:pt>
                <c:pt idx="3">
                  <c:v>2018 r.</c:v>
                </c:pt>
                <c:pt idx="4">
                  <c:v>30.06.2019 r.</c:v>
                </c:pt>
              </c:strCache>
            </c:strRef>
          </c:cat>
          <c:val>
            <c:numRef>
              <c:f>Arkusz2!$B$11:$F$11</c:f>
              <c:numCache>
                <c:formatCode>#,##0</c:formatCode>
                <c:ptCount val="5"/>
                <c:pt idx="0">
                  <c:v>165393084.31999999</c:v>
                </c:pt>
                <c:pt idx="1">
                  <c:v>154199241.26999995</c:v>
                </c:pt>
                <c:pt idx="2">
                  <c:v>141622893.35999998</c:v>
                </c:pt>
                <c:pt idx="3">
                  <c:v>188661890.31000003</c:v>
                </c:pt>
                <c:pt idx="4">
                  <c:v>206287943.66999999</c:v>
                </c:pt>
              </c:numCache>
            </c:numRef>
          </c:val>
          <c:extLst>
            <c:ext xmlns:c16="http://schemas.microsoft.com/office/drawing/2014/chart" uri="{C3380CC4-5D6E-409C-BE32-E72D297353CC}">
              <c16:uniqueId val="{00000001-335A-4E84-8609-B83BF9A719EE}"/>
            </c:ext>
          </c:extLst>
        </c:ser>
        <c:ser>
          <c:idx val="2"/>
          <c:order val="2"/>
          <c:tx>
            <c:strRef>
              <c:f>Arkusz2!$A$12</c:f>
              <c:strCache>
                <c:ptCount val="1"/>
                <c:pt idx="0">
                  <c:v>Razem zobowiązania</c:v>
                </c:pt>
              </c:strCache>
            </c:strRef>
          </c:tx>
          <c:spPr>
            <a:solidFill>
              <a:schemeClr val="accent3"/>
            </a:solidFill>
            <a:ln>
              <a:noFill/>
            </a:ln>
            <a:effectLst/>
          </c:spPr>
          <c:invertIfNegative val="0"/>
          <c:cat>
            <c:strRef>
              <c:f>Arkusz2!$B$9:$F$9</c:f>
              <c:strCache>
                <c:ptCount val="5"/>
                <c:pt idx="0">
                  <c:v>2015 r.</c:v>
                </c:pt>
                <c:pt idx="1">
                  <c:v>2016 r.</c:v>
                </c:pt>
                <c:pt idx="2">
                  <c:v>2017 r.</c:v>
                </c:pt>
                <c:pt idx="3">
                  <c:v>2018 r.</c:v>
                </c:pt>
                <c:pt idx="4">
                  <c:v>30.06.2019 r.</c:v>
                </c:pt>
              </c:strCache>
            </c:strRef>
          </c:cat>
          <c:val>
            <c:numRef>
              <c:f>Arkusz2!$B$12:$F$12</c:f>
            </c:numRef>
          </c:val>
          <c:extLst>
            <c:ext xmlns:c16="http://schemas.microsoft.com/office/drawing/2014/chart" uri="{C3380CC4-5D6E-409C-BE32-E72D297353CC}">
              <c16:uniqueId val="{00000002-335A-4E84-8609-B83BF9A719EE}"/>
            </c:ext>
          </c:extLst>
        </c:ser>
        <c:dLbls>
          <c:showLegendKey val="0"/>
          <c:showVal val="0"/>
          <c:showCatName val="0"/>
          <c:showSerName val="0"/>
          <c:showPercent val="0"/>
          <c:showBubbleSize val="0"/>
        </c:dLbls>
        <c:gapWidth val="219"/>
        <c:overlap val="-27"/>
        <c:axId val="523757536"/>
        <c:axId val="523749992"/>
      </c:barChart>
      <c:catAx>
        <c:axId val="52375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23749992"/>
        <c:crosses val="autoZero"/>
        <c:auto val="1"/>
        <c:lblAlgn val="ctr"/>
        <c:lblOffset val="100"/>
        <c:noMultiLvlLbl val="0"/>
      </c:catAx>
      <c:valAx>
        <c:axId val="523749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2375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Arkusz2!$A$4</c:f>
              <c:strCache>
                <c:ptCount val="1"/>
                <c:pt idx="0">
                  <c:v>Suma z Zobowiązania długoterminowe</c:v>
                </c:pt>
              </c:strCache>
            </c:strRef>
          </c:tx>
          <c:spPr>
            <a:solidFill>
              <a:schemeClr val="accent1"/>
            </a:solidFill>
            <a:ln>
              <a:noFill/>
            </a:ln>
            <a:effectLst/>
          </c:spPr>
          <c:invertIfNegative val="0"/>
          <c:cat>
            <c:strRef>
              <c:f>Arkusz2!$B$3:$F$3</c:f>
              <c:strCache>
                <c:ptCount val="5"/>
                <c:pt idx="0">
                  <c:v>2015 r.</c:v>
                </c:pt>
                <c:pt idx="1">
                  <c:v>2016 r.</c:v>
                </c:pt>
                <c:pt idx="2">
                  <c:v>2017 r.</c:v>
                </c:pt>
                <c:pt idx="3">
                  <c:v>2018 r.</c:v>
                </c:pt>
                <c:pt idx="4">
                  <c:v>30.06.2019 r.</c:v>
                </c:pt>
              </c:strCache>
            </c:strRef>
          </c:cat>
          <c:val>
            <c:numRef>
              <c:f>Arkusz2!$B$4:$F$4</c:f>
              <c:numCache>
                <c:formatCode>#,##0</c:formatCode>
                <c:ptCount val="5"/>
                <c:pt idx="0">
                  <c:v>356993245.41000003</c:v>
                </c:pt>
                <c:pt idx="1">
                  <c:v>392459578.96999997</c:v>
                </c:pt>
                <c:pt idx="2">
                  <c:v>443442014.76000017</c:v>
                </c:pt>
                <c:pt idx="3">
                  <c:v>479203241.68000019</c:v>
                </c:pt>
                <c:pt idx="4">
                  <c:v>497399946.1400001</c:v>
                </c:pt>
              </c:numCache>
            </c:numRef>
          </c:val>
          <c:extLst>
            <c:ext xmlns:c16="http://schemas.microsoft.com/office/drawing/2014/chart" uri="{C3380CC4-5D6E-409C-BE32-E72D297353CC}">
              <c16:uniqueId val="{00000000-8904-40DA-A1A1-3BD84799936E}"/>
            </c:ext>
          </c:extLst>
        </c:ser>
        <c:ser>
          <c:idx val="1"/>
          <c:order val="1"/>
          <c:tx>
            <c:strRef>
              <c:f>Arkusz2!$A$5</c:f>
              <c:strCache>
                <c:ptCount val="1"/>
                <c:pt idx="0">
                  <c:v>Suma z Zobowiązania krótkoterminowe</c:v>
                </c:pt>
              </c:strCache>
            </c:strRef>
          </c:tx>
          <c:spPr>
            <a:solidFill>
              <a:schemeClr val="accent2"/>
            </a:solidFill>
            <a:ln>
              <a:noFill/>
            </a:ln>
            <a:effectLst/>
          </c:spPr>
          <c:invertIfNegative val="0"/>
          <c:cat>
            <c:strRef>
              <c:f>Arkusz2!$B$3:$F$3</c:f>
              <c:strCache>
                <c:ptCount val="5"/>
                <c:pt idx="0">
                  <c:v>2015 r.</c:v>
                </c:pt>
                <c:pt idx="1">
                  <c:v>2016 r.</c:v>
                </c:pt>
                <c:pt idx="2">
                  <c:v>2017 r.</c:v>
                </c:pt>
                <c:pt idx="3">
                  <c:v>2018 r.</c:v>
                </c:pt>
                <c:pt idx="4">
                  <c:v>30.06.2019 r.</c:v>
                </c:pt>
              </c:strCache>
            </c:strRef>
          </c:cat>
          <c:val>
            <c:numRef>
              <c:f>Arkusz2!$B$5:$F$5</c:f>
              <c:numCache>
                <c:formatCode>#,##0</c:formatCode>
                <c:ptCount val="5"/>
                <c:pt idx="0">
                  <c:v>866923459.00999999</c:v>
                </c:pt>
                <c:pt idx="1">
                  <c:v>896657029.88999999</c:v>
                </c:pt>
                <c:pt idx="2">
                  <c:v>994511952.3900001</c:v>
                </c:pt>
                <c:pt idx="3">
                  <c:v>1194566783.74</c:v>
                </c:pt>
                <c:pt idx="4">
                  <c:v>1205884554.7400005</c:v>
                </c:pt>
              </c:numCache>
            </c:numRef>
          </c:val>
          <c:extLst>
            <c:ext xmlns:c16="http://schemas.microsoft.com/office/drawing/2014/chart" uri="{C3380CC4-5D6E-409C-BE32-E72D297353CC}">
              <c16:uniqueId val="{00000001-8904-40DA-A1A1-3BD84799936E}"/>
            </c:ext>
          </c:extLst>
        </c:ser>
        <c:ser>
          <c:idx val="2"/>
          <c:order val="2"/>
          <c:tx>
            <c:strRef>
              <c:f>Arkusz2!$A$6</c:f>
              <c:strCache>
                <c:ptCount val="1"/>
                <c:pt idx="0">
                  <c:v>Razem zobowiązania</c:v>
                </c:pt>
              </c:strCache>
            </c:strRef>
          </c:tx>
          <c:spPr>
            <a:solidFill>
              <a:srgbClr val="C00000"/>
            </a:solidFill>
            <a:ln>
              <a:noFill/>
            </a:ln>
            <a:effectLst/>
          </c:spPr>
          <c:invertIfNegative val="0"/>
          <c:cat>
            <c:strRef>
              <c:f>Arkusz2!$B$3:$F$3</c:f>
              <c:strCache>
                <c:ptCount val="5"/>
                <c:pt idx="0">
                  <c:v>2015 r.</c:v>
                </c:pt>
                <c:pt idx="1">
                  <c:v>2016 r.</c:v>
                </c:pt>
                <c:pt idx="2">
                  <c:v>2017 r.</c:v>
                </c:pt>
                <c:pt idx="3">
                  <c:v>2018 r.</c:v>
                </c:pt>
                <c:pt idx="4">
                  <c:v>30.06.2019 r.</c:v>
                </c:pt>
              </c:strCache>
            </c:strRef>
          </c:cat>
          <c:val>
            <c:numRef>
              <c:f>Arkusz2!$B$6:$F$6</c:f>
              <c:numCache>
                <c:formatCode>#,##0</c:formatCode>
                <c:ptCount val="5"/>
                <c:pt idx="0">
                  <c:v>1223916704.4200001</c:v>
                </c:pt>
                <c:pt idx="1">
                  <c:v>1289116608.8599999</c:v>
                </c:pt>
                <c:pt idx="2">
                  <c:v>1437953967.1500003</c:v>
                </c:pt>
                <c:pt idx="3">
                  <c:v>1673770025.4200001</c:v>
                </c:pt>
                <c:pt idx="4">
                  <c:v>1703284500.8800006</c:v>
                </c:pt>
              </c:numCache>
            </c:numRef>
          </c:val>
          <c:extLst>
            <c:ext xmlns:c16="http://schemas.microsoft.com/office/drawing/2014/chart" uri="{C3380CC4-5D6E-409C-BE32-E72D297353CC}">
              <c16:uniqueId val="{00000002-8904-40DA-A1A1-3BD84799936E}"/>
            </c:ext>
          </c:extLst>
        </c:ser>
        <c:dLbls>
          <c:showLegendKey val="0"/>
          <c:showVal val="0"/>
          <c:showCatName val="0"/>
          <c:showSerName val="0"/>
          <c:showPercent val="0"/>
          <c:showBubbleSize val="0"/>
        </c:dLbls>
        <c:gapWidth val="219"/>
        <c:overlap val="-27"/>
        <c:axId val="564201384"/>
        <c:axId val="564204992"/>
      </c:barChart>
      <c:catAx>
        <c:axId val="564201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64204992"/>
        <c:crosses val="autoZero"/>
        <c:auto val="1"/>
        <c:lblAlgn val="ctr"/>
        <c:lblOffset val="100"/>
        <c:noMultiLvlLbl val="0"/>
      </c:catAx>
      <c:valAx>
        <c:axId val="564204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pl-PL"/>
          </a:p>
        </c:txPr>
        <c:crossAx val="564201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D516FB-DE41-4B88-924B-D5E1186BBD7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B94DFCFB-080D-45CA-BAF6-6B0FBC457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347C626-C203-419D-B515-BF9828489132}"/>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5" name="Symbol zastępczy stopki 4">
            <a:extLst>
              <a:ext uri="{FF2B5EF4-FFF2-40B4-BE49-F238E27FC236}">
                <a16:creationId xmlns:a16="http://schemas.microsoft.com/office/drawing/2014/main" id="{42A1D146-0D69-4ADD-BBC4-C8E5691FC797}"/>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D7AE658E-B0E7-4EBC-9728-D242276D21D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26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C1B1D2-A0DF-47EF-88AD-FB92DD9C010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AF374E09-A949-4860-8B1A-D0A568B2B8F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94F8227-8CD1-441B-9457-3E685FC1368B}"/>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5" name="Symbol zastępczy stopki 4">
            <a:extLst>
              <a:ext uri="{FF2B5EF4-FFF2-40B4-BE49-F238E27FC236}">
                <a16:creationId xmlns:a16="http://schemas.microsoft.com/office/drawing/2014/main" id="{5F928614-DC11-4B4E-B1E6-EA2B429C274C}"/>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7096A032-18C1-43DE-BCB4-0B438887E35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735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A3C36CB-DD77-4249-A748-5CEE25E247A1}"/>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290D7876-6167-467C-8A03-EB0C3180ED65}"/>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68E9428-DE76-40A2-80FC-B0246DA56F47}"/>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5" name="Symbol zastępczy stopki 4">
            <a:extLst>
              <a:ext uri="{FF2B5EF4-FFF2-40B4-BE49-F238E27FC236}">
                <a16:creationId xmlns:a16="http://schemas.microsoft.com/office/drawing/2014/main" id="{C5D054BE-E72F-4899-B9B6-CBF2054E3CBC}"/>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A47D6F8F-3BA9-4CA2-A7C3-3F8AF37A504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123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EBADE3-9266-40DD-9BA7-820F4438BF7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EA0B768-4EDA-479B-8223-CBC9EBE927F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10CC40E-7FE0-49A0-B94F-168F2608D39F}"/>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5" name="Symbol zastępczy stopki 4">
            <a:extLst>
              <a:ext uri="{FF2B5EF4-FFF2-40B4-BE49-F238E27FC236}">
                <a16:creationId xmlns:a16="http://schemas.microsoft.com/office/drawing/2014/main" id="{26A6F80C-B7D1-4A11-92B9-5F89E427C0B4}"/>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E3294545-D100-4C6B-A8DF-669715BAB86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918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DF8457-F385-4047-9C18-8ECF7F93CF6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671CDA4-49FA-4839-9DDE-6B0316321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C782C9C-03E2-4D36-AA8B-408764CA2655}"/>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5" name="Symbol zastępczy stopki 4">
            <a:extLst>
              <a:ext uri="{FF2B5EF4-FFF2-40B4-BE49-F238E27FC236}">
                <a16:creationId xmlns:a16="http://schemas.microsoft.com/office/drawing/2014/main" id="{4E528B2E-F78C-4A7C-A0ED-36448B94A471}"/>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4031D72B-9F37-4939-B228-8C12DCE7859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443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A1EACC-AC4B-4D0B-95AF-6A5D551339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B73F2ED-D564-48D0-9F36-2E429B05670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C53359B-0D27-4F2A-A30B-9AE60883110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2C1C7EE-9624-4D5E-ABB8-69241C834485}"/>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6" name="Symbol zastępczy stopki 5">
            <a:extLst>
              <a:ext uri="{FF2B5EF4-FFF2-40B4-BE49-F238E27FC236}">
                <a16:creationId xmlns:a16="http://schemas.microsoft.com/office/drawing/2014/main" id="{06E7C92B-9EB3-4DFB-AB99-38E0E3A2E4ED}"/>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55ACA7BC-B954-4FFC-9959-29F7FD8B36C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266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ACC0BC-91B9-41AF-8E8F-5CBAA9BA96B7}"/>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5F2E200-46A0-482C-8EA5-7741D16CE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0ED91B7-2388-47A1-87BC-EF74EA54E0E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38A137C-4A5D-41F4-BAF9-F3CB24241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E82191B-2437-4D8B-A53D-86895BCF89FF}"/>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98D026F3-066F-49F6-AB48-70413D76D4E4}"/>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8" name="Symbol zastępczy stopki 7">
            <a:extLst>
              <a:ext uri="{FF2B5EF4-FFF2-40B4-BE49-F238E27FC236}">
                <a16:creationId xmlns:a16="http://schemas.microsoft.com/office/drawing/2014/main" id="{596B5445-FE93-4921-95AC-0387E2D1D170}"/>
              </a:ext>
            </a:extLst>
          </p:cNvPr>
          <p:cNvSpPr>
            <a:spLocks noGrp="1"/>
          </p:cNvSpPr>
          <p:nvPr>
            <p:ph type="ftr" sz="quarter" idx="11"/>
          </p:nvPr>
        </p:nvSpPr>
        <p:spPr/>
        <p:txBody>
          <a:bodyPr/>
          <a:lstStyle/>
          <a:p>
            <a:endParaRPr lang="en-US" dirty="0"/>
          </a:p>
        </p:txBody>
      </p:sp>
      <p:sp>
        <p:nvSpPr>
          <p:cNvPr id="9" name="Symbol zastępczy numeru slajdu 8">
            <a:extLst>
              <a:ext uri="{FF2B5EF4-FFF2-40B4-BE49-F238E27FC236}">
                <a16:creationId xmlns:a16="http://schemas.microsoft.com/office/drawing/2014/main" id="{2803DAF6-1BE5-4586-9472-5F63F94C50E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549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123B20-FF45-40EB-A01B-2CBE5AEC53A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12887D0-EE0D-468E-AD20-7D20EB2B0E71}"/>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4" name="Symbol zastępczy stopki 3">
            <a:extLst>
              <a:ext uri="{FF2B5EF4-FFF2-40B4-BE49-F238E27FC236}">
                <a16:creationId xmlns:a16="http://schemas.microsoft.com/office/drawing/2014/main" id="{CD14D7B2-C66F-46B5-A126-919C800D8CEC}"/>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CDB982D4-03BD-43A7-989B-19244130B57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503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F47443D-42A9-40F9-908A-D45BCD8EACF8}"/>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3" name="Symbol zastępczy stopki 2">
            <a:extLst>
              <a:ext uri="{FF2B5EF4-FFF2-40B4-BE49-F238E27FC236}">
                <a16:creationId xmlns:a16="http://schemas.microsoft.com/office/drawing/2014/main" id="{1D573599-132F-49C9-8A08-D9ED9A35B137}"/>
              </a:ext>
            </a:extLst>
          </p:cNvPr>
          <p:cNvSpPr>
            <a:spLocks noGrp="1"/>
          </p:cNvSpPr>
          <p:nvPr>
            <p:ph type="ftr" sz="quarter" idx="11"/>
          </p:nvPr>
        </p:nvSpPr>
        <p:spPr/>
        <p:txBody>
          <a:bodyPr/>
          <a:lstStyle/>
          <a:p>
            <a:endParaRPr lang="en-US" dirty="0"/>
          </a:p>
        </p:txBody>
      </p:sp>
      <p:sp>
        <p:nvSpPr>
          <p:cNvPr id="4" name="Symbol zastępczy numeru slajdu 3">
            <a:extLst>
              <a:ext uri="{FF2B5EF4-FFF2-40B4-BE49-F238E27FC236}">
                <a16:creationId xmlns:a16="http://schemas.microsoft.com/office/drawing/2014/main" id="{18710BF1-716D-4889-9E8F-C44B422788A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78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BD47D6-B29A-40B9-9DFC-CBC2B13CE5C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E73CD6C-2B8A-47B9-9251-3EC18FEE16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91AEC1F-8EB0-4DF4-A427-6E36B7643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0A7C236-435D-4C28-B333-E99C699ABD2A}"/>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6" name="Symbol zastępczy stopki 5">
            <a:extLst>
              <a:ext uri="{FF2B5EF4-FFF2-40B4-BE49-F238E27FC236}">
                <a16:creationId xmlns:a16="http://schemas.microsoft.com/office/drawing/2014/main" id="{ACF9391C-2184-4C84-9CDC-22DE1ADCEC75}"/>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41E80AAA-8C06-475F-81D3-9E57C51A656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709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81ADE4-F53A-4DE7-AAC7-89365264538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83D37D9-4C20-41C4-8412-52A01BE08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84E61C3A-3D84-45F9-945E-EAE172869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FB809DF-185C-4FA4-8B9F-20EEBC31EB90}"/>
              </a:ext>
            </a:extLst>
          </p:cNvPr>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6" name="Symbol zastępczy stopki 5">
            <a:extLst>
              <a:ext uri="{FF2B5EF4-FFF2-40B4-BE49-F238E27FC236}">
                <a16:creationId xmlns:a16="http://schemas.microsoft.com/office/drawing/2014/main" id="{AC4B2A63-B25F-4F11-8296-8AFFF691A322}"/>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BFDC61E7-48B8-418D-95D1-6BFDC7C0735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565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DC03548-4376-4217-8DC3-9BC24DDB0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161E97F-5C9C-4366-BF72-A9EF8BEDB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43B370E-25FE-44D6-8606-A1D665E4B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9/16/2019</a:t>
            </a:fld>
            <a:endParaRPr lang="en-US" dirty="0"/>
          </a:p>
        </p:txBody>
      </p:sp>
      <p:sp>
        <p:nvSpPr>
          <p:cNvPr id="5" name="Symbol zastępczy stopki 4">
            <a:extLst>
              <a:ext uri="{FF2B5EF4-FFF2-40B4-BE49-F238E27FC236}">
                <a16:creationId xmlns:a16="http://schemas.microsoft.com/office/drawing/2014/main" id="{EADB5185-0B04-4A31-AB16-71BE2CC53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ymbol zastępczy numeru slajdu 5">
            <a:extLst>
              <a:ext uri="{FF2B5EF4-FFF2-40B4-BE49-F238E27FC236}">
                <a16:creationId xmlns:a16="http://schemas.microsoft.com/office/drawing/2014/main" id="{C01A995A-5EC2-4F06-A3FB-ED0BC8D0DD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616571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6B38A6-DF9C-4FCA-83CA-285A576A5276}"/>
              </a:ext>
            </a:extLst>
          </p:cNvPr>
          <p:cNvSpPr>
            <a:spLocks noGrp="1"/>
          </p:cNvSpPr>
          <p:nvPr>
            <p:ph type="ctrTitle"/>
          </p:nvPr>
        </p:nvSpPr>
        <p:spPr>
          <a:xfrm>
            <a:off x="752474" y="828675"/>
            <a:ext cx="10991851" cy="5105399"/>
          </a:xfrm>
        </p:spPr>
        <p:txBody>
          <a:bodyPr>
            <a:normAutofit/>
          </a:bodyPr>
          <a:lstStyle/>
          <a:p>
            <a:pPr algn="ctr"/>
            <a:r>
              <a:rPr lang="pl-PL" b="1" dirty="0">
                <a:latin typeface="Calibri" panose="020F0502020204030204" pitchFamily="34" charset="0"/>
                <a:cs typeface="Calibri" panose="020F0502020204030204" pitchFamily="34" charset="0"/>
              </a:rPr>
              <a:t>SYTUACJA SZPITALI POWIATOWYCH </a:t>
            </a:r>
            <a:br>
              <a:rPr lang="pl-PL" b="1" dirty="0">
                <a:latin typeface="Calibri" panose="020F0502020204030204" pitchFamily="34" charset="0"/>
                <a:cs typeface="Calibri" panose="020F0502020204030204" pitchFamily="34" charset="0"/>
              </a:rPr>
            </a:br>
            <a:r>
              <a:rPr lang="pl-PL" b="1" dirty="0">
                <a:latin typeface="Calibri" panose="020F0502020204030204" pitchFamily="34" charset="0"/>
                <a:cs typeface="Calibri" panose="020F0502020204030204" pitchFamily="34" charset="0"/>
              </a:rPr>
              <a:t>W OKRESIE</a:t>
            </a:r>
            <a:br>
              <a:rPr lang="pl-PL" b="1" dirty="0">
                <a:latin typeface="Calibri" panose="020F0502020204030204" pitchFamily="34" charset="0"/>
                <a:cs typeface="Calibri" panose="020F0502020204030204" pitchFamily="34" charset="0"/>
              </a:rPr>
            </a:br>
            <a:r>
              <a:rPr lang="pl-PL" b="1" dirty="0">
                <a:latin typeface="Calibri" panose="020F0502020204030204" pitchFamily="34" charset="0"/>
                <a:cs typeface="Calibri" panose="020F0502020204030204" pitchFamily="34" charset="0"/>
              </a:rPr>
              <a:t>2015 r.-06.2019 r.</a:t>
            </a:r>
            <a:br>
              <a:rPr lang="pl-PL" b="1" dirty="0">
                <a:latin typeface="Calibri" panose="020F0502020204030204" pitchFamily="34" charset="0"/>
                <a:cs typeface="Calibri" panose="020F0502020204030204" pitchFamily="34" charset="0"/>
              </a:rPr>
            </a:br>
            <a:r>
              <a:rPr lang="pl-PL" b="1" dirty="0">
                <a:latin typeface="Calibri" panose="020F0502020204030204" pitchFamily="34" charset="0"/>
                <a:cs typeface="Calibri" panose="020F0502020204030204" pitchFamily="34" charset="0"/>
              </a:rPr>
              <a:t>NA PODSTAWIE ANKIETY OZPSP</a:t>
            </a:r>
          </a:p>
        </p:txBody>
      </p:sp>
    </p:spTree>
    <p:extLst>
      <p:ext uri="{BB962C8B-B14F-4D97-AF65-F5344CB8AC3E}">
        <p14:creationId xmlns:p14="http://schemas.microsoft.com/office/powerpoint/2010/main" val="370637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423498-7E77-4ED3-9295-2320563D8CDC}"/>
              </a:ext>
            </a:extLst>
          </p:cNvPr>
          <p:cNvSpPr>
            <a:spLocks noGrp="1"/>
          </p:cNvSpPr>
          <p:nvPr>
            <p:ph type="title"/>
          </p:nvPr>
        </p:nvSpPr>
        <p:spPr>
          <a:xfrm>
            <a:off x="838200" y="365125"/>
            <a:ext cx="10515600" cy="950719"/>
          </a:xfrm>
        </p:spPr>
        <p:txBody>
          <a:bodyPr/>
          <a:lstStyle/>
          <a:p>
            <a:pPr algn="ctr"/>
            <a:r>
              <a:rPr lang="pl-PL" dirty="0"/>
              <a:t>Liczba Szpitali ze stratą netto i bez straty</a:t>
            </a:r>
          </a:p>
        </p:txBody>
      </p:sp>
      <p:graphicFrame>
        <p:nvGraphicFramePr>
          <p:cNvPr id="4" name="Symbol zastępczy zawartości 3">
            <a:extLst>
              <a:ext uri="{FF2B5EF4-FFF2-40B4-BE49-F238E27FC236}">
                <a16:creationId xmlns:a16="http://schemas.microsoft.com/office/drawing/2014/main" id="{870C36D8-68B5-42C9-9F9B-C7489C5EB26C}"/>
              </a:ext>
            </a:extLst>
          </p:cNvPr>
          <p:cNvGraphicFramePr>
            <a:graphicFrameLocks noGrp="1"/>
          </p:cNvGraphicFramePr>
          <p:nvPr>
            <p:ph idx="1"/>
            <p:extLst>
              <p:ext uri="{D42A27DB-BD31-4B8C-83A1-F6EECF244321}">
                <p14:modId xmlns:p14="http://schemas.microsoft.com/office/powerpoint/2010/main" val="3921296692"/>
              </p:ext>
            </p:extLst>
          </p:nvPr>
        </p:nvGraphicFramePr>
        <p:xfrm>
          <a:off x="838200" y="1427356"/>
          <a:ext cx="10515600" cy="5065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421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33CB96-4A82-4889-A9F5-C0B9F28E683C}"/>
              </a:ext>
            </a:extLst>
          </p:cNvPr>
          <p:cNvSpPr>
            <a:spLocks noGrp="1"/>
          </p:cNvSpPr>
          <p:nvPr>
            <p:ph type="title"/>
          </p:nvPr>
        </p:nvSpPr>
        <p:spPr>
          <a:xfrm>
            <a:off x="838200" y="365125"/>
            <a:ext cx="10515600" cy="739775"/>
          </a:xfrm>
        </p:spPr>
        <p:txBody>
          <a:bodyPr>
            <a:normAutofit/>
          </a:bodyPr>
          <a:lstStyle/>
          <a:p>
            <a:pPr algn="ctr"/>
            <a:r>
              <a:rPr lang="pl-PL" sz="3600" b="1" dirty="0">
                <a:latin typeface="+mn-lt"/>
              </a:rPr>
              <a:t>LICZBA SZPITALI ZE STRATĄ</a:t>
            </a:r>
          </a:p>
        </p:txBody>
      </p:sp>
      <p:graphicFrame>
        <p:nvGraphicFramePr>
          <p:cNvPr id="5" name="Tabela 4">
            <a:extLst>
              <a:ext uri="{FF2B5EF4-FFF2-40B4-BE49-F238E27FC236}">
                <a16:creationId xmlns:a16="http://schemas.microsoft.com/office/drawing/2014/main" id="{8136CE04-9E63-408B-9087-C1D7AE848C5A}"/>
              </a:ext>
            </a:extLst>
          </p:cNvPr>
          <p:cNvGraphicFramePr>
            <a:graphicFrameLocks noGrp="1"/>
          </p:cNvGraphicFramePr>
          <p:nvPr>
            <p:extLst>
              <p:ext uri="{D42A27DB-BD31-4B8C-83A1-F6EECF244321}">
                <p14:modId xmlns:p14="http://schemas.microsoft.com/office/powerpoint/2010/main" val="2903133514"/>
              </p:ext>
            </p:extLst>
          </p:nvPr>
        </p:nvGraphicFramePr>
        <p:xfrm>
          <a:off x="314327" y="1104900"/>
          <a:ext cx="11039474" cy="5480798"/>
        </p:xfrm>
        <a:graphic>
          <a:graphicData uri="http://schemas.openxmlformats.org/drawingml/2006/table">
            <a:tbl>
              <a:tblPr>
                <a:tableStyleId>{5C22544A-7EE6-4342-B048-85BDC9FD1C3A}</a:tableStyleId>
              </a:tblPr>
              <a:tblGrid>
                <a:gridCol w="3462251">
                  <a:extLst>
                    <a:ext uri="{9D8B030D-6E8A-4147-A177-3AD203B41FA5}">
                      <a16:colId xmlns:a16="http://schemas.microsoft.com/office/drawing/2014/main" val="4217840782"/>
                    </a:ext>
                  </a:extLst>
                </a:gridCol>
                <a:gridCol w="1324858">
                  <a:extLst>
                    <a:ext uri="{9D8B030D-6E8A-4147-A177-3AD203B41FA5}">
                      <a16:colId xmlns:a16="http://schemas.microsoft.com/office/drawing/2014/main" val="3973661765"/>
                    </a:ext>
                  </a:extLst>
                </a:gridCol>
                <a:gridCol w="1519862">
                  <a:extLst>
                    <a:ext uri="{9D8B030D-6E8A-4147-A177-3AD203B41FA5}">
                      <a16:colId xmlns:a16="http://schemas.microsoft.com/office/drawing/2014/main" val="1059716581"/>
                    </a:ext>
                  </a:extLst>
                </a:gridCol>
                <a:gridCol w="1346943">
                  <a:extLst>
                    <a:ext uri="{9D8B030D-6E8A-4147-A177-3AD203B41FA5}">
                      <a16:colId xmlns:a16="http://schemas.microsoft.com/office/drawing/2014/main" val="764253008"/>
                    </a:ext>
                  </a:extLst>
                </a:gridCol>
                <a:gridCol w="1255934">
                  <a:extLst>
                    <a:ext uri="{9D8B030D-6E8A-4147-A177-3AD203B41FA5}">
                      <a16:colId xmlns:a16="http://schemas.microsoft.com/office/drawing/2014/main" val="770239518"/>
                    </a:ext>
                  </a:extLst>
                </a:gridCol>
                <a:gridCol w="2129626">
                  <a:extLst>
                    <a:ext uri="{9D8B030D-6E8A-4147-A177-3AD203B41FA5}">
                      <a16:colId xmlns:a16="http://schemas.microsoft.com/office/drawing/2014/main" val="2950433954"/>
                    </a:ext>
                  </a:extLst>
                </a:gridCol>
              </a:tblGrid>
              <a:tr h="800100">
                <a:tc>
                  <a:txBody>
                    <a:bodyPr/>
                    <a:lstStyle/>
                    <a:p>
                      <a:pPr algn="ctr" fontAlgn="ctr"/>
                      <a:r>
                        <a:rPr lang="pl-PL" sz="3000" b="1" u="none" strike="noStrike" dirty="0">
                          <a:effectLst/>
                        </a:rPr>
                        <a:t>Wyszczególnienie</a:t>
                      </a:r>
                      <a:endParaRPr lang="pl-PL" sz="3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3000" b="1" u="none" strike="noStrike" dirty="0">
                          <a:effectLst/>
                        </a:rPr>
                        <a:t>2015 r.</a:t>
                      </a:r>
                      <a:endParaRPr lang="pl-PL" sz="3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3000" b="1" u="none" strike="noStrike" dirty="0">
                          <a:effectLst/>
                        </a:rPr>
                        <a:t>2016 r.</a:t>
                      </a:r>
                      <a:endParaRPr lang="pl-PL" sz="3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3000" b="1" u="none" strike="noStrike" dirty="0">
                          <a:effectLst/>
                        </a:rPr>
                        <a:t>2017 r.</a:t>
                      </a:r>
                      <a:endParaRPr lang="pl-PL" sz="3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3000" b="1" u="none" strike="noStrike" dirty="0">
                          <a:effectLst/>
                        </a:rPr>
                        <a:t>2018 r.</a:t>
                      </a:r>
                      <a:endParaRPr lang="pl-PL" sz="3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3000" b="1" u="none" strike="noStrike" dirty="0">
                          <a:effectLst/>
                        </a:rPr>
                        <a:t>30.06.2019 r.</a:t>
                      </a:r>
                      <a:endParaRPr lang="pl-PL" sz="3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96409378"/>
                  </a:ext>
                </a:extLst>
              </a:tr>
              <a:tr h="622487">
                <a:tc>
                  <a:txBody>
                    <a:bodyPr/>
                    <a:lstStyle/>
                    <a:p>
                      <a:pPr algn="l" fontAlgn="ctr"/>
                      <a:r>
                        <a:rPr lang="pl-PL" sz="3000" b="1" u="none" strike="noStrike" dirty="0">
                          <a:effectLst/>
                        </a:rPr>
                        <a:t>Spółki Prawa Handlowego</a:t>
                      </a:r>
                      <a:endParaRPr lang="pl-PL" sz="3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a:effectLst/>
                        </a:rPr>
                        <a:t>32</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a:effectLst/>
                        </a:rPr>
                        <a:t>31</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a:effectLst/>
                        </a:rPr>
                        <a:t>32</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dirty="0">
                          <a:effectLst/>
                        </a:rPr>
                        <a:t>32</a:t>
                      </a:r>
                      <a:endParaRPr lang="pl-PL" sz="3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dirty="0">
                          <a:effectLst/>
                        </a:rPr>
                        <a:t>31</a:t>
                      </a:r>
                      <a:endParaRPr lang="pl-PL" sz="3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308517656"/>
                  </a:ext>
                </a:extLst>
              </a:tr>
              <a:tr h="647513">
                <a:tc>
                  <a:txBody>
                    <a:bodyPr/>
                    <a:lstStyle/>
                    <a:p>
                      <a:pPr algn="l" fontAlgn="ctr"/>
                      <a:r>
                        <a:rPr lang="pl-PL" sz="3000" u="none" strike="noStrike" dirty="0">
                          <a:effectLst/>
                        </a:rPr>
                        <a:t>   Zysk</a:t>
                      </a:r>
                      <a:endParaRPr lang="pl-PL" sz="3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12</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14</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12</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dirty="0">
                          <a:effectLst/>
                        </a:rPr>
                        <a:t>6</a:t>
                      </a:r>
                      <a:endParaRPr lang="pl-PL" sz="3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2</a:t>
                      </a:r>
                      <a:endParaRPr lang="pl-PL" sz="3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29380833"/>
                  </a:ext>
                </a:extLst>
              </a:tr>
              <a:tr h="622487">
                <a:tc>
                  <a:txBody>
                    <a:bodyPr/>
                    <a:lstStyle/>
                    <a:p>
                      <a:pPr algn="l" fontAlgn="ctr"/>
                      <a:r>
                        <a:rPr lang="pl-PL" sz="3000" u="none" strike="noStrike" dirty="0">
                          <a:effectLst/>
                        </a:rPr>
                        <a:t>   Strata</a:t>
                      </a:r>
                      <a:endParaRPr lang="pl-PL" sz="3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20</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17</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20</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dirty="0">
                          <a:effectLst/>
                        </a:rPr>
                        <a:t>26</a:t>
                      </a:r>
                      <a:endParaRPr lang="pl-PL" sz="3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29</a:t>
                      </a:r>
                      <a:endParaRPr lang="pl-PL" sz="3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00480198"/>
                  </a:ext>
                </a:extLst>
              </a:tr>
              <a:tr h="622487">
                <a:tc>
                  <a:txBody>
                    <a:bodyPr/>
                    <a:lstStyle/>
                    <a:p>
                      <a:pPr algn="l" fontAlgn="ctr"/>
                      <a:r>
                        <a:rPr lang="pl-PL" sz="3000" b="1" u="none" strike="noStrike" dirty="0">
                          <a:effectLst/>
                        </a:rPr>
                        <a:t>SPZOZ</a:t>
                      </a:r>
                      <a:endParaRPr lang="pl-PL" sz="3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a:effectLst/>
                        </a:rPr>
                        <a:t>82</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a:effectLst/>
                        </a:rPr>
                        <a:t>83</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a:effectLst/>
                        </a:rPr>
                        <a:t>85</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dirty="0">
                          <a:effectLst/>
                        </a:rPr>
                        <a:t>88</a:t>
                      </a:r>
                      <a:endParaRPr lang="pl-PL" sz="3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dirty="0">
                          <a:effectLst/>
                        </a:rPr>
                        <a:t>87</a:t>
                      </a:r>
                      <a:endParaRPr lang="pl-PL" sz="3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08904298"/>
                  </a:ext>
                </a:extLst>
              </a:tr>
              <a:tr h="622487">
                <a:tc>
                  <a:txBody>
                    <a:bodyPr/>
                    <a:lstStyle/>
                    <a:p>
                      <a:pPr algn="l" fontAlgn="ctr"/>
                      <a:r>
                        <a:rPr lang="pl-PL" sz="3000" u="none" strike="noStrike" dirty="0">
                          <a:effectLst/>
                        </a:rPr>
                        <a:t>   Zysk</a:t>
                      </a:r>
                      <a:endParaRPr lang="pl-PL" sz="3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43</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38</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41</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dirty="0">
                          <a:effectLst/>
                        </a:rPr>
                        <a:t>26</a:t>
                      </a:r>
                      <a:endParaRPr lang="pl-PL" sz="3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9</a:t>
                      </a:r>
                      <a:endParaRPr lang="pl-PL" sz="3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32343912"/>
                  </a:ext>
                </a:extLst>
              </a:tr>
              <a:tr h="622487">
                <a:tc>
                  <a:txBody>
                    <a:bodyPr/>
                    <a:lstStyle/>
                    <a:p>
                      <a:pPr algn="l" fontAlgn="ctr"/>
                      <a:r>
                        <a:rPr lang="pl-PL" sz="3000" u="none" strike="noStrike">
                          <a:effectLst/>
                        </a:rPr>
                        <a:t>   Strata</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39</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45</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44</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a:effectLst/>
                        </a:rPr>
                        <a:t>62</a:t>
                      </a:r>
                      <a:endParaRPr lang="pl-PL" sz="30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u="none" strike="noStrike" dirty="0">
                          <a:effectLst/>
                        </a:rPr>
                        <a:t>78</a:t>
                      </a:r>
                      <a:endParaRPr lang="pl-PL" sz="3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13561805"/>
                  </a:ext>
                </a:extLst>
              </a:tr>
              <a:tr h="622487">
                <a:tc>
                  <a:txBody>
                    <a:bodyPr/>
                    <a:lstStyle/>
                    <a:p>
                      <a:pPr algn="l" fontAlgn="ctr"/>
                      <a:r>
                        <a:rPr lang="pl-PL" sz="3000" b="1" u="none" strike="noStrike">
                          <a:effectLst/>
                        </a:rPr>
                        <a:t>Razem</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a:effectLst/>
                        </a:rPr>
                        <a:t>114</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a:effectLst/>
                        </a:rPr>
                        <a:t>114</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a:effectLst/>
                        </a:rPr>
                        <a:t>117</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a:effectLst/>
                        </a:rPr>
                        <a:t>120</a:t>
                      </a:r>
                      <a:endParaRPr lang="pl-PL" sz="3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3000" b="1" u="none" strike="noStrike" dirty="0">
                          <a:effectLst/>
                        </a:rPr>
                        <a:t>118</a:t>
                      </a:r>
                      <a:endParaRPr lang="pl-PL" sz="3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303632893"/>
                  </a:ext>
                </a:extLst>
              </a:tr>
            </a:tbl>
          </a:graphicData>
        </a:graphic>
      </p:graphicFrame>
    </p:spTree>
    <p:extLst>
      <p:ext uri="{BB962C8B-B14F-4D97-AF65-F5344CB8AC3E}">
        <p14:creationId xmlns:p14="http://schemas.microsoft.com/office/powerpoint/2010/main" val="217118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39FA941-3E75-4B58-B3AA-EE3CEA16082D}"/>
              </a:ext>
            </a:extLst>
          </p:cNvPr>
          <p:cNvSpPr>
            <a:spLocks noGrp="1"/>
          </p:cNvSpPr>
          <p:nvPr>
            <p:ph idx="1"/>
          </p:nvPr>
        </p:nvSpPr>
        <p:spPr>
          <a:xfrm>
            <a:off x="838200" y="333375"/>
            <a:ext cx="10515600" cy="5843588"/>
          </a:xfrm>
        </p:spPr>
        <p:txBody>
          <a:bodyPr/>
          <a:lstStyle/>
          <a:p>
            <a:pPr marL="0" indent="0" algn="just">
              <a:buNone/>
            </a:pPr>
            <a:r>
              <a:rPr lang="pl-PL" dirty="0"/>
              <a:t>W uzupełnieniu danych o sumie wyników badanych podmiotów, chcę zwrócić uwagę na liczbę podmiotów, których dotyczy problem. Dane za I półrocze 2019 r. wskazują, że być może w najbliższym czasie, nie będzie Szpitali bez strat.</a:t>
            </a:r>
          </a:p>
          <a:p>
            <a:pPr marL="0" indent="0" algn="just">
              <a:buNone/>
            </a:pPr>
            <a:r>
              <a:rPr lang="pl-PL" dirty="0"/>
              <a:t>W zestawieniu tabelarycznym wykazana została liczba podmiotów w zależności od osiąganych przez nie wyników, ze wskazaniem formy prawnej działalności. Chcę zwrócić uwagę, że obiegowa opinia o lepszej kondycji spółek prawa handlowego, nie znajduje potwierdzenia wśród naszych ankietowanych.</a:t>
            </a:r>
          </a:p>
          <a:p>
            <a:pPr marL="0" indent="0" algn="just">
              <a:buNone/>
            </a:pPr>
            <a:r>
              <a:rPr lang="pl-PL" dirty="0"/>
              <a:t>W tym przypadku nie działa art. 59 ustawy o działalności leczniczej i pokrywanie straty odbywa się w innym trybie.</a:t>
            </a:r>
          </a:p>
        </p:txBody>
      </p:sp>
    </p:spTree>
    <p:extLst>
      <p:ext uri="{BB962C8B-B14F-4D97-AF65-F5344CB8AC3E}">
        <p14:creationId xmlns:p14="http://schemas.microsoft.com/office/powerpoint/2010/main" val="172921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Wykres 5">
            <a:extLst>
              <a:ext uri="{FF2B5EF4-FFF2-40B4-BE49-F238E27FC236}">
                <a16:creationId xmlns:a16="http://schemas.microsoft.com/office/drawing/2014/main" id="{6B2A730F-6AA3-4CFB-AFD1-8A6002677952}"/>
              </a:ext>
            </a:extLst>
          </p:cNvPr>
          <p:cNvGraphicFramePr>
            <a:graphicFrameLocks/>
          </p:cNvGraphicFramePr>
          <p:nvPr>
            <p:extLst>
              <p:ext uri="{D42A27DB-BD31-4B8C-83A1-F6EECF244321}">
                <p14:modId xmlns:p14="http://schemas.microsoft.com/office/powerpoint/2010/main" val="3505828532"/>
              </p:ext>
            </p:extLst>
          </p:nvPr>
        </p:nvGraphicFramePr>
        <p:xfrm>
          <a:off x="352425" y="342900"/>
          <a:ext cx="11096625" cy="6134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955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AE852D8-02E6-4BBD-972B-AC4A3212443C}"/>
              </a:ext>
            </a:extLst>
          </p:cNvPr>
          <p:cNvSpPr>
            <a:spLocks noGrp="1"/>
          </p:cNvSpPr>
          <p:nvPr>
            <p:ph idx="1"/>
          </p:nvPr>
        </p:nvSpPr>
        <p:spPr>
          <a:xfrm>
            <a:off x="838200" y="276225"/>
            <a:ext cx="10515600" cy="5900738"/>
          </a:xfrm>
        </p:spPr>
        <p:txBody>
          <a:bodyPr/>
          <a:lstStyle/>
          <a:p>
            <a:pPr marL="0" indent="0" algn="just">
              <a:buNone/>
            </a:pPr>
            <a:r>
              <a:rPr lang="pl-PL" dirty="0"/>
              <a:t>Straty tzw. do pokrycia podmiotów ankietowanych, przy czym dotyczy to jedynie SPZOZ-ów, rosną znacząco w 2018 r. Ze względnie stabilnego poziomu 17-20 mln zł do 57 mln. Jest to wzrost o 220%. W 2019 r., jeżeli przyjąć pesymistyczne założenie, że II półrocze 2019 r. będzie analogiczne z pierwszym, wartość ta wyniesie około 150 mln zł tj. będzie wyższa o 165 % w porównaniu do wartości z 2018 r.</a:t>
            </a:r>
          </a:p>
          <a:p>
            <a:pPr marL="0" indent="0" algn="just">
              <a:buNone/>
            </a:pPr>
            <a:r>
              <a:rPr lang="pl-PL" dirty="0"/>
              <a:t>Poniżej przedstawiona została relacja wysokości niezapłaconych </a:t>
            </a:r>
            <a:r>
              <a:rPr lang="pl-PL" dirty="0" err="1"/>
              <a:t>nadwykonań</a:t>
            </a:r>
            <a:r>
              <a:rPr lang="pl-PL" dirty="0"/>
              <a:t> do wysokości straty do pokrycia przez podmioty tworzące.</a:t>
            </a:r>
          </a:p>
          <a:p>
            <a:pPr marL="0" indent="0" algn="just">
              <a:buNone/>
            </a:pPr>
            <a:r>
              <a:rPr lang="pl-PL" dirty="0"/>
              <a:t>Im więcej świadczeń bez zapłaty będą realizowały podmioty lecznicze, ty wyższe straty do pokrycia będą realizował pomioty tworzące. Realizacja świadczeń determinuje tzw. dostępność. Jeżeli podmioty będą dostosowywały liczbę świadczeń do warunków płatności faktyczna dostępność się zmniejszy. To, że proces ten się rozpoczął, wskazuje slajd poświęcony działalności.</a:t>
            </a:r>
          </a:p>
        </p:txBody>
      </p:sp>
    </p:spTree>
    <p:extLst>
      <p:ext uri="{BB962C8B-B14F-4D97-AF65-F5344CB8AC3E}">
        <p14:creationId xmlns:p14="http://schemas.microsoft.com/office/powerpoint/2010/main" val="1171879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E9E1F5-C336-419A-8B70-AA97F63F814F}"/>
              </a:ext>
            </a:extLst>
          </p:cNvPr>
          <p:cNvSpPr>
            <a:spLocks noGrp="1"/>
          </p:cNvSpPr>
          <p:nvPr>
            <p:ph type="title"/>
          </p:nvPr>
        </p:nvSpPr>
        <p:spPr>
          <a:xfrm>
            <a:off x="838200" y="209551"/>
            <a:ext cx="10515600" cy="971549"/>
          </a:xfrm>
        </p:spPr>
        <p:txBody>
          <a:bodyPr>
            <a:normAutofit/>
          </a:bodyPr>
          <a:lstStyle/>
          <a:p>
            <a:pPr algn="ctr"/>
            <a:r>
              <a:rPr lang="pl-PL" sz="3000" b="1" dirty="0">
                <a:latin typeface="+mn-lt"/>
              </a:rPr>
              <a:t>NIEZAPŁACONE NADWYKONANIA VS STRATY DO POKRYCIA PRZEZ PODMIOTY TWORZĄCE</a:t>
            </a:r>
          </a:p>
        </p:txBody>
      </p:sp>
      <p:graphicFrame>
        <p:nvGraphicFramePr>
          <p:cNvPr id="4" name="Symbol zastępczy zawartości 3">
            <a:extLst>
              <a:ext uri="{FF2B5EF4-FFF2-40B4-BE49-F238E27FC236}">
                <a16:creationId xmlns:a16="http://schemas.microsoft.com/office/drawing/2014/main" id="{8631420D-CE05-4FA3-A0FE-306C09FD642A}"/>
              </a:ext>
            </a:extLst>
          </p:cNvPr>
          <p:cNvGraphicFramePr>
            <a:graphicFrameLocks noGrp="1"/>
          </p:cNvGraphicFramePr>
          <p:nvPr>
            <p:ph idx="1"/>
            <p:extLst>
              <p:ext uri="{D42A27DB-BD31-4B8C-83A1-F6EECF244321}">
                <p14:modId xmlns:p14="http://schemas.microsoft.com/office/powerpoint/2010/main" val="435472489"/>
              </p:ext>
            </p:extLst>
          </p:nvPr>
        </p:nvGraphicFramePr>
        <p:xfrm>
          <a:off x="390525" y="1181100"/>
          <a:ext cx="11487150" cy="4995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47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367413-FB84-497D-A544-5B5B58EF64C7}"/>
              </a:ext>
            </a:extLst>
          </p:cNvPr>
          <p:cNvSpPr>
            <a:spLocks noGrp="1"/>
          </p:cNvSpPr>
          <p:nvPr>
            <p:ph idx="1"/>
          </p:nvPr>
        </p:nvSpPr>
        <p:spPr>
          <a:xfrm>
            <a:off x="838200" y="190500"/>
            <a:ext cx="10515600" cy="5986463"/>
          </a:xfrm>
        </p:spPr>
        <p:txBody>
          <a:bodyPr>
            <a:normAutofit lnSpcReduction="10000"/>
          </a:bodyPr>
          <a:lstStyle/>
          <a:p>
            <a:pPr marL="0" indent="0">
              <a:buNone/>
            </a:pPr>
            <a:r>
              <a:rPr lang="pl-PL" dirty="0"/>
              <a:t>Sytuację finansową podmiotów obrazuje również stan zobowiązań ogółem oraz zobowiązań wymagalnych. Te dwie wielkości należy rozpatrywać łącznie. Praktyka pokazuje, że zobowiązania wymagalne na skutek podpisywania ciągle nowych porozumień w sprawie późniejszej zapłaty lub ich restrukturyzacja kredytami długoterminowymi  ograniczają wysokość „wymagalnych” ale samego zobowiązania nie likwidują. </a:t>
            </a:r>
          </a:p>
          <a:p>
            <a:pPr marL="0" indent="0">
              <a:buNone/>
            </a:pPr>
            <a:r>
              <a:rPr lang="pl-PL" dirty="0"/>
              <a:t>Tymczasem zobowiązania ogółem podmiotów rosną. Od roku 2015 w kolejnych latach z poziomu 1.290 mln o 5%, 12%, 18% i 2 % aby na koniec I półrocza 2019 r. osiągnąć wysokość 1.700 mln zł. </a:t>
            </a:r>
          </a:p>
          <a:p>
            <a:pPr marL="0" indent="0">
              <a:buNone/>
            </a:pPr>
            <a:r>
              <a:rPr lang="pl-PL" dirty="0"/>
              <a:t>Zobowiązania ogółem to w dużej części bagaż lat poprzednich, wynikający z kumulowania się deficytów płynności poszczególnych lat. Nie tylko jest, ale również kosztuje. Wielomilionowe odsetki od zobowiązań płaconych po terminie to jedna z konsekwencji niedofinansowania sektora.</a:t>
            </a:r>
          </a:p>
        </p:txBody>
      </p:sp>
    </p:spTree>
    <p:extLst>
      <p:ext uri="{BB962C8B-B14F-4D97-AF65-F5344CB8AC3E}">
        <p14:creationId xmlns:p14="http://schemas.microsoft.com/office/powerpoint/2010/main" val="197405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86D0BD9F-B59F-41F5-9A56-65FC637728B6}"/>
              </a:ext>
            </a:extLst>
          </p:cNvPr>
          <p:cNvGraphicFramePr>
            <a:graphicFrameLocks/>
          </p:cNvGraphicFramePr>
          <p:nvPr>
            <p:extLst>
              <p:ext uri="{D42A27DB-BD31-4B8C-83A1-F6EECF244321}">
                <p14:modId xmlns:p14="http://schemas.microsoft.com/office/powerpoint/2010/main" val="2218786458"/>
              </p:ext>
            </p:extLst>
          </p:nvPr>
        </p:nvGraphicFramePr>
        <p:xfrm>
          <a:off x="838200" y="219075"/>
          <a:ext cx="10706100" cy="6273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951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D3FD3AB-6738-482B-A85D-EADBE4959ED6}"/>
              </a:ext>
            </a:extLst>
          </p:cNvPr>
          <p:cNvSpPr>
            <a:spLocks noGrp="1"/>
          </p:cNvSpPr>
          <p:nvPr>
            <p:ph idx="1"/>
          </p:nvPr>
        </p:nvSpPr>
        <p:spPr>
          <a:xfrm>
            <a:off x="838200" y="257175"/>
            <a:ext cx="10515600" cy="5919788"/>
          </a:xfrm>
        </p:spPr>
        <p:txBody>
          <a:bodyPr/>
          <a:lstStyle/>
          <a:p>
            <a:pPr marL="0" indent="0" algn="just">
              <a:buNone/>
            </a:pPr>
            <a:r>
              <a:rPr lang="pl-PL" dirty="0"/>
              <a:t>Wysokość zobowiązań wymagalnych w latach 2015-2017 utrzymywały się na porównywalnym poziomie z tendencją do obniżania się. W 2018 r. wzrosły o ponad 30% do poziomu 189 mln zł. Na koniec I półrocza 2019 r. wynosiły już 206 mln zł, co oznacza wzrost o 9%.</a:t>
            </a:r>
          </a:p>
          <a:p>
            <a:pPr marL="0" indent="0" algn="just">
              <a:buNone/>
            </a:pPr>
            <a:r>
              <a:rPr lang="pl-PL" dirty="0"/>
              <a:t>Analizując strukturę zobowiązań wymagalnych, prezentowaną w tabeli, warto zwrócić uwagę, na dwie pozycje: zobowiązania z tytułu wynagrodzeń oraz z tytułu zobowiązań publiczno-prawnych. Na dzień 30.06 2019 r. pozycja ta jest znacznie wyższa niż w okresie poprzednim.</a:t>
            </a:r>
          </a:p>
          <a:p>
            <a:pPr marL="0" indent="0" algn="just">
              <a:buNone/>
            </a:pPr>
            <a:r>
              <a:rPr lang="pl-PL" dirty="0"/>
              <a:t>Oznacza to, że Szpitale zaczynają zalegać z wypłatami pensji wynagrodzeń, tj. zapłatą swój strategiczny zasób. Zbliżamy się do stanu, kiedy będziemy zmuszeni do wdrożenia w tym zakresie systemu ratalnego.</a:t>
            </a:r>
          </a:p>
          <a:p>
            <a:pPr marL="0" indent="0">
              <a:buNone/>
            </a:pPr>
            <a:endParaRPr lang="pl-PL" dirty="0"/>
          </a:p>
        </p:txBody>
      </p:sp>
    </p:spTree>
    <p:extLst>
      <p:ext uri="{BB962C8B-B14F-4D97-AF65-F5344CB8AC3E}">
        <p14:creationId xmlns:p14="http://schemas.microsoft.com/office/powerpoint/2010/main" val="248460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F4E204-336A-4E83-8977-E7CA7AB630F5}"/>
              </a:ext>
            </a:extLst>
          </p:cNvPr>
          <p:cNvSpPr>
            <a:spLocks noGrp="1"/>
          </p:cNvSpPr>
          <p:nvPr>
            <p:ph type="title"/>
          </p:nvPr>
        </p:nvSpPr>
        <p:spPr>
          <a:xfrm>
            <a:off x="838200" y="365126"/>
            <a:ext cx="10515600" cy="850358"/>
          </a:xfrm>
        </p:spPr>
        <p:txBody>
          <a:bodyPr>
            <a:normAutofit/>
          </a:bodyPr>
          <a:lstStyle/>
          <a:p>
            <a:pPr algn="ctr"/>
            <a:r>
              <a:rPr lang="pl-PL" sz="3600" b="1" dirty="0">
                <a:latin typeface="+mn-lt"/>
              </a:rPr>
              <a:t>ZOBOWIĄZANIA WG TERMINU ZAPADALNOŚCI</a:t>
            </a:r>
          </a:p>
        </p:txBody>
      </p:sp>
      <p:graphicFrame>
        <p:nvGraphicFramePr>
          <p:cNvPr id="4" name="Symbol zastępczy zawartości 3">
            <a:extLst>
              <a:ext uri="{FF2B5EF4-FFF2-40B4-BE49-F238E27FC236}">
                <a16:creationId xmlns:a16="http://schemas.microsoft.com/office/drawing/2014/main" id="{0F4F4AE1-E85E-4058-A3EB-AB29873ECF2B}"/>
              </a:ext>
            </a:extLst>
          </p:cNvPr>
          <p:cNvGraphicFramePr>
            <a:graphicFrameLocks noGrp="1"/>
          </p:cNvGraphicFramePr>
          <p:nvPr>
            <p:ph idx="1"/>
            <p:extLst>
              <p:ext uri="{D42A27DB-BD31-4B8C-83A1-F6EECF244321}">
                <p14:modId xmlns:p14="http://schemas.microsoft.com/office/powerpoint/2010/main" val="3505391283"/>
              </p:ext>
            </p:extLst>
          </p:nvPr>
        </p:nvGraphicFramePr>
        <p:xfrm>
          <a:off x="361950" y="1092820"/>
          <a:ext cx="11410950" cy="5084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28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33399359-E2DA-4A10-8F28-0E9345C050F7}"/>
              </a:ext>
            </a:extLst>
          </p:cNvPr>
          <p:cNvGraphicFramePr>
            <a:graphicFrameLocks/>
          </p:cNvGraphicFramePr>
          <p:nvPr>
            <p:extLst>
              <p:ext uri="{D42A27DB-BD31-4B8C-83A1-F6EECF244321}">
                <p14:modId xmlns:p14="http://schemas.microsoft.com/office/powerpoint/2010/main" val="2296288726"/>
              </p:ext>
            </p:extLst>
          </p:nvPr>
        </p:nvGraphicFramePr>
        <p:xfrm>
          <a:off x="561976" y="180975"/>
          <a:ext cx="10334624" cy="656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297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12CE41BA-74D1-473A-8BB5-A56D7803332C}"/>
              </a:ext>
            </a:extLst>
          </p:cNvPr>
          <p:cNvGraphicFramePr>
            <a:graphicFrameLocks noGrp="1"/>
          </p:cNvGraphicFramePr>
          <p:nvPr>
            <p:ph idx="1"/>
            <p:extLst>
              <p:ext uri="{D42A27DB-BD31-4B8C-83A1-F6EECF244321}">
                <p14:modId xmlns:p14="http://schemas.microsoft.com/office/powerpoint/2010/main" val="542450181"/>
              </p:ext>
            </p:extLst>
          </p:nvPr>
        </p:nvGraphicFramePr>
        <p:xfrm>
          <a:off x="638175" y="323850"/>
          <a:ext cx="10715625" cy="63445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8320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A3BDDB-818A-4D7D-9DFC-BB392F8C395A}"/>
              </a:ext>
            </a:extLst>
          </p:cNvPr>
          <p:cNvSpPr>
            <a:spLocks noGrp="1"/>
          </p:cNvSpPr>
          <p:nvPr>
            <p:ph type="title"/>
          </p:nvPr>
        </p:nvSpPr>
        <p:spPr/>
        <p:txBody>
          <a:bodyPr/>
          <a:lstStyle/>
          <a:p>
            <a:endParaRPr lang="pl-PL"/>
          </a:p>
        </p:txBody>
      </p:sp>
      <p:graphicFrame>
        <p:nvGraphicFramePr>
          <p:cNvPr id="7" name="Symbol zastępczy zawartości 6">
            <a:extLst>
              <a:ext uri="{FF2B5EF4-FFF2-40B4-BE49-F238E27FC236}">
                <a16:creationId xmlns:a16="http://schemas.microsoft.com/office/drawing/2014/main" id="{AE422818-7E55-4F30-B243-0AAB2C75A2B2}"/>
              </a:ext>
            </a:extLst>
          </p:cNvPr>
          <p:cNvGraphicFramePr>
            <a:graphicFrameLocks noGrp="1"/>
          </p:cNvGraphicFramePr>
          <p:nvPr>
            <p:ph idx="1"/>
            <p:extLst>
              <p:ext uri="{D42A27DB-BD31-4B8C-83A1-F6EECF244321}">
                <p14:modId xmlns:p14="http://schemas.microsoft.com/office/powerpoint/2010/main" val="1188234327"/>
              </p:ext>
            </p:extLst>
          </p:nvPr>
        </p:nvGraphicFramePr>
        <p:xfrm>
          <a:off x="234176" y="365125"/>
          <a:ext cx="11708778" cy="6236396"/>
        </p:xfrm>
        <a:graphic>
          <a:graphicData uri="http://schemas.openxmlformats.org/drawingml/2006/table">
            <a:tbl>
              <a:tblPr>
                <a:tableStyleId>{5C22544A-7EE6-4342-B048-85BDC9FD1C3A}</a:tableStyleId>
              </a:tblPr>
              <a:tblGrid>
                <a:gridCol w="3356518">
                  <a:extLst>
                    <a:ext uri="{9D8B030D-6E8A-4147-A177-3AD203B41FA5}">
                      <a16:colId xmlns:a16="http://schemas.microsoft.com/office/drawing/2014/main" val="3689816011"/>
                    </a:ext>
                  </a:extLst>
                </a:gridCol>
                <a:gridCol w="1670452">
                  <a:extLst>
                    <a:ext uri="{9D8B030D-6E8A-4147-A177-3AD203B41FA5}">
                      <a16:colId xmlns:a16="http://schemas.microsoft.com/office/drawing/2014/main" val="600211823"/>
                    </a:ext>
                  </a:extLst>
                </a:gridCol>
                <a:gridCol w="1670452">
                  <a:extLst>
                    <a:ext uri="{9D8B030D-6E8A-4147-A177-3AD203B41FA5}">
                      <a16:colId xmlns:a16="http://schemas.microsoft.com/office/drawing/2014/main" val="2340568625"/>
                    </a:ext>
                  </a:extLst>
                </a:gridCol>
                <a:gridCol w="1670452">
                  <a:extLst>
                    <a:ext uri="{9D8B030D-6E8A-4147-A177-3AD203B41FA5}">
                      <a16:colId xmlns:a16="http://schemas.microsoft.com/office/drawing/2014/main" val="13250082"/>
                    </a:ext>
                  </a:extLst>
                </a:gridCol>
                <a:gridCol w="1670452">
                  <a:extLst>
                    <a:ext uri="{9D8B030D-6E8A-4147-A177-3AD203B41FA5}">
                      <a16:colId xmlns:a16="http://schemas.microsoft.com/office/drawing/2014/main" val="2051187947"/>
                    </a:ext>
                  </a:extLst>
                </a:gridCol>
                <a:gridCol w="1670452">
                  <a:extLst>
                    <a:ext uri="{9D8B030D-6E8A-4147-A177-3AD203B41FA5}">
                      <a16:colId xmlns:a16="http://schemas.microsoft.com/office/drawing/2014/main" val="2122737378"/>
                    </a:ext>
                  </a:extLst>
                </a:gridCol>
              </a:tblGrid>
              <a:tr h="371159">
                <a:tc>
                  <a:txBody>
                    <a:bodyPr/>
                    <a:lstStyle/>
                    <a:p>
                      <a:pPr algn="ctr" fontAlgn="ctr"/>
                      <a:r>
                        <a:rPr lang="pl-PL" sz="2000" b="1" u="none" strike="noStrike" dirty="0">
                          <a:effectLst/>
                        </a:rPr>
                        <a:t>Wartości</a:t>
                      </a:r>
                      <a:endParaRPr lang="pl-PL" sz="2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000" b="1" u="none" strike="noStrike" dirty="0">
                          <a:effectLst/>
                        </a:rPr>
                        <a:t>2015 r.</a:t>
                      </a:r>
                      <a:endParaRPr lang="pl-PL" sz="2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000" b="1" u="none" strike="noStrike" dirty="0">
                          <a:effectLst/>
                        </a:rPr>
                        <a:t>2016 r.</a:t>
                      </a:r>
                      <a:endParaRPr lang="pl-PL" sz="2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000" b="1" u="none" strike="noStrike" dirty="0">
                          <a:effectLst/>
                        </a:rPr>
                        <a:t>2017 r.</a:t>
                      </a:r>
                      <a:endParaRPr lang="pl-PL" sz="2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000" b="1" u="none" strike="noStrike" dirty="0">
                          <a:effectLst/>
                        </a:rPr>
                        <a:t>2018 r.</a:t>
                      </a:r>
                      <a:endParaRPr lang="pl-PL" sz="2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000" b="1" u="none" strike="noStrike" dirty="0">
                          <a:effectLst/>
                        </a:rPr>
                        <a:t>30.06.2019 r.</a:t>
                      </a:r>
                      <a:endParaRPr lang="pl-PL" sz="2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92776594"/>
                  </a:ext>
                </a:extLst>
              </a:tr>
              <a:tr h="685216">
                <a:tc>
                  <a:txBody>
                    <a:bodyPr/>
                    <a:lstStyle/>
                    <a:p>
                      <a:pPr algn="ctr" fontAlgn="ctr"/>
                      <a:r>
                        <a:rPr lang="pl-PL" sz="2000" u="none" strike="noStrike" dirty="0">
                          <a:effectLst/>
                        </a:rPr>
                        <a:t>Wymagalne - Inne zobowiązania</a:t>
                      </a:r>
                      <a:endParaRPr lang="pl-PL"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8 385 741</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6 915 602</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6 251 523</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6 779 959</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7 399 472</a:t>
                      </a:r>
                      <a:endParaRPr lang="pl-PL"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01275364"/>
                  </a:ext>
                </a:extLst>
              </a:tr>
              <a:tr h="685216">
                <a:tc>
                  <a:txBody>
                    <a:bodyPr/>
                    <a:lstStyle/>
                    <a:p>
                      <a:pPr algn="ctr" fontAlgn="ctr"/>
                      <a:r>
                        <a:rPr lang="pl-PL" sz="2000" u="none" strike="noStrike">
                          <a:effectLst/>
                        </a:rPr>
                        <a:t>Wymagalne - z tytułu wynagrodzeń</a:t>
                      </a:r>
                      <a:endParaRPr lang="pl-PL"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817 645</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1 008 951</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1 110 120</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1 047 806</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1 279 472</a:t>
                      </a:r>
                      <a:endParaRPr lang="pl-PL"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91456863"/>
                  </a:ext>
                </a:extLst>
              </a:tr>
              <a:tr h="2055649">
                <a:tc>
                  <a:txBody>
                    <a:bodyPr/>
                    <a:lstStyle/>
                    <a:p>
                      <a:pPr algn="ctr" fontAlgn="ctr"/>
                      <a:r>
                        <a:rPr lang="pl-PL" sz="2000" u="none" strike="noStrike">
                          <a:effectLst/>
                        </a:rPr>
                        <a:t>Wymagalne - z tytułu podatków, ceł, ubezpieczeń społecznych i zdrowotnych oraz innych tytułów publiczno-prawnych</a:t>
                      </a:r>
                      <a:endParaRPr lang="pl-PL"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2 851 952</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6 079 110</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2 903 116</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2 303 665</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5 906 695</a:t>
                      </a:r>
                      <a:endParaRPr lang="pl-PL"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11183882"/>
                  </a:ext>
                </a:extLst>
              </a:tr>
              <a:tr h="697565">
                <a:tc>
                  <a:txBody>
                    <a:bodyPr/>
                    <a:lstStyle/>
                    <a:p>
                      <a:pPr algn="ctr" fontAlgn="ctr"/>
                      <a:r>
                        <a:rPr lang="pl-PL" sz="2000" u="none" strike="noStrike">
                          <a:effectLst/>
                        </a:rPr>
                        <a:t>Wymagalne - inne zobowiązania finansowe</a:t>
                      </a:r>
                      <a:endParaRPr lang="pl-PL"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7 095 659</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7 782 269</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6 356 211</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11 105 625</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11 698 788</a:t>
                      </a:r>
                      <a:endParaRPr lang="pl-PL"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21243514"/>
                  </a:ext>
                </a:extLst>
              </a:tr>
              <a:tr h="685216">
                <a:tc>
                  <a:txBody>
                    <a:bodyPr/>
                    <a:lstStyle/>
                    <a:p>
                      <a:pPr algn="ctr" fontAlgn="ctr"/>
                      <a:r>
                        <a:rPr lang="pl-PL" sz="2000" u="none" strike="noStrike">
                          <a:effectLst/>
                        </a:rPr>
                        <a:t>Wymagalne - kredyty/pożyczki</a:t>
                      </a:r>
                      <a:endParaRPr lang="pl-PL"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3 740 754</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4 927 905</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2 238 220</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3 476 900</a:t>
                      </a:r>
                      <a:endParaRPr lang="pl-PL"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1 105 814</a:t>
                      </a:r>
                      <a:endParaRPr lang="pl-PL"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32297156"/>
                  </a:ext>
                </a:extLst>
              </a:tr>
              <a:tr h="685216">
                <a:tc>
                  <a:txBody>
                    <a:bodyPr/>
                    <a:lstStyle/>
                    <a:p>
                      <a:pPr algn="ctr" fontAlgn="ctr"/>
                      <a:r>
                        <a:rPr lang="pl-PL" sz="2000" u="none" strike="noStrike">
                          <a:effectLst/>
                        </a:rPr>
                        <a:t>Wymagalne - z tytułu dostaw i usług</a:t>
                      </a:r>
                      <a:endParaRPr lang="pl-PL" sz="2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142 501 334</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127 485 405</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122 763 703</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a:effectLst/>
                        </a:rPr>
                        <a:t>163 947 935</a:t>
                      </a:r>
                      <a:endParaRPr lang="pl-PL"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l-PL" sz="2400" u="none" strike="noStrike" dirty="0">
                          <a:effectLst/>
                        </a:rPr>
                        <a:t>178 897 704</a:t>
                      </a:r>
                      <a:endParaRPr lang="pl-PL"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71834373"/>
                  </a:ext>
                </a:extLst>
              </a:tr>
              <a:tr h="371159">
                <a:tc>
                  <a:txBody>
                    <a:bodyPr/>
                    <a:lstStyle/>
                    <a:p>
                      <a:pPr algn="ctr" fontAlgn="ctr"/>
                      <a:r>
                        <a:rPr lang="pl-PL" sz="2000" b="1" u="none" strike="noStrike" dirty="0">
                          <a:effectLst/>
                        </a:rPr>
                        <a:t>Razem</a:t>
                      </a:r>
                      <a:endParaRPr lang="pl-PL" sz="2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b="1" u="none" strike="noStrike" dirty="0">
                          <a:effectLst/>
                        </a:rPr>
                        <a:t>165 393 084</a:t>
                      </a:r>
                      <a:endParaRPr lang="pl-PL" sz="2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b="1" u="none" strike="noStrike" dirty="0">
                          <a:effectLst/>
                        </a:rPr>
                        <a:t>154 199 241</a:t>
                      </a:r>
                      <a:endParaRPr lang="pl-PL" sz="2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b="1" u="none" strike="noStrike" dirty="0">
                          <a:effectLst/>
                        </a:rPr>
                        <a:t>141 622 893</a:t>
                      </a:r>
                      <a:endParaRPr lang="pl-PL" sz="2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b="1" u="none" strike="noStrike" dirty="0">
                          <a:effectLst/>
                        </a:rPr>
                        <a:t>188 661 890</a:t>
                      </a:r>
                      <a:endParaRPr lang="pl-PL" sz="2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pl-PL" sz="2400" b="1" u="none" strike="noStrike" dirty="0">
                          <a:effectLst/>
                        </a:rPr>
                        <a:t>206 287 944</a:t>
                      </a:r>
                      <a:endParaRPr lang="pl-PL" sz="2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32712635"/>
                  </a:ext>
                </a:extLst>
              </a:tr>
            </a:tbl>
          </a:graphicData>
        </a:graphic>
      </p:graphicFrame>
    </p:spTree>
    <p:extLst>
      <p:ext uri="{BB962C8B-B14F-4D97-AF65-F5344CB8AC3E}">
        <p14:creationId xmlns:p14="http://schemas.microsoft.com/office/powerpoint/2010/main" val="297510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A5E175-5209-4984-A3A3-3A3A47B001EB}"/>
              </a:ext>
            </a:extLst>
          </p:cNvPr>
          <p:cNvSpPr>
            <a:spLocks noGrp="1"/>
          </p:cNvSpPr>
          <p:nvPr>
            <p:ph type="title"/>
          </p:nvPr>
        </p:nvSpPr>
        <p:spPr>
          <a:xfrm>
            <a:off x="838200" y="365126"/>
            <a:ext cx="10515600" cy="705392"/>
          </a:xfrm>
        </p:spPr>
        <p:txBody>
          <a:bodyPr>
            <a:normAutofit/>
          </a:bodyPr>
          <a:lstStyle/>
          <a:p>
            <a:pPr algn="ctr"/>
            <a:r>
              <a:rPr lang="pl-PL" sz="3600" b="1" dirty="0">
                <a:latin typeface="+mn-lt"/>
              </a:rPr>
              <a:t>ZOBOWIĄZANIA WYMAGALNE</a:t>
            </a:r>
          </a:p>
        </p:txBody>
      </p:sp>
      <p:graphicFrame>
        <p:nvGraphicFramePr>
          <p:cNvPr id="4" name="Symbol zastępczy zawartości 3">
            <a:extLst>
              <a:ext uri="{FF2B5EF4-FFF2-40B4-BE49-F238E27FC236}">
                <a16:creationId xmlns:a16="http://schemas.microsoft.com/office/drawing/2014/main" id="{68B4F842-1B7A-459F-8A7A-07C0747FAD95}"/>
              </a:ext>
            </a:extLst>
          </p:cNvPr>
          <p:cNvGraphicFramePr>
            <a:graphicFrameLocks noGrp="1"/>
          </p:cNvGraphicFramePr>
          <p:nvPr>
            <p:ph idx="1"/>
            <p:extLst>
              <p:ext uri="{D42A27DB-BD31-4B8C-83A1-F6EECF244321}">
                <p14:modId xmlns:p14="http://schemas.microsoft.com/office/powerpoint/2010/main" val="3106518513"/>
              </p:ext>
            </p:extLst>
          </p:nvPr>
        </p:nvGraphicFramePr>
        <p:xfrm>
          <a:off x="838200" y="1159727"/>
          <a:ext cx="10515600" cy="5475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71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Wykres 4">
            <a:extLst>
              <a:ext uri="{FF2B5EF4-FFF2-40B4-BE49-F238E27FC236}">
                <a16:creationId xmlns:a16="http://schemas.microsoft.com/office/drawing/2014/main" id="{E6661583-50F1-40A0-BC44-F04EECBF895F}"/>
              </a:ext>
            </a:extLst>
          </p:cNvPr>
          <p:cNvGraphicFramePr>
            <a:graphicFrameLocks/>
          </p:cNvGraphicFramePr>
          <p:nvPr>
            <p:extLst>
              <p:ext uri="{D42A27DB-BD31-4B8C-83A1-F6EECF244321}">
                <p14:modId xmlns:p14="http://schemas.microsoft.com/office/powerpoint/2010/main" val="248988902"/>
              </p:ext>
            </p:extLst>
          </p:nvPr>
        </p:nvGraphicFramePr>
        <p:xfrm>
          <a:off x="495300" y="304800"/>
          <a:ext cx="11049000" cy="632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6869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62F4C8E-440C-4177-BFBF-52DD7A01FEC4}"/>
              </a:ext>
            </a:extLst>
          </p:cNvPr>
          <p:cNvSpPr>
            <a:spLocks noGrp="1"/>
          </p:cNvSpPr>
          <p:nvPr>
            <p:ph idx="1"/>
          </p:nvPr>
        </p:nvSpPr>
        <p:spPr>
          <a:xfrm>
            <a:off x="838200" y="257175"/>
            <a:ext cx="10515600" cy="5919788"/>
          </a:xfrm>
        </p:spPr>
        <p:txBody>
          <a:bodyPr/>
          <a:lstStyle/>
          <a:p>
            <a:pPr marL="0" indent="0" algn="just">
              <a:buNone/>
            </a:pPr>
            <a:r>
              <a:rPr lang="pl-PL" dirty="0"/>
              <a:t>Powyższy wykres wskazuje, że zobowiązania ogółem sięgają od 29% przychodów rocznych z NFZ w 2015 r. do 32 % przychodów rocznych z NFZ w 2018 r. </a:t>
            </a:r>
          </a:p>
          <a:p>
            <a:pPr marL="0" indent="0" algn="just">
              <a:buNone/>
            </a:pPr>
            <a:r>
              <a:rPr lang="pl-PL" dirty="0"/>
              <a:t>Na grafice poniżej zobrazowane zostały relacje pomiędzy kontraktami NFZ a kosztami. W 2015 r., który stał się fundamentem w zakresie naszego ryczałtu, koszty realizacji umów przekraczały otrzymywane z tego tytułu przychody.</a:t>
            </a:r>
          </a:p>
          <a:p>
            <a:pPr marL="0" indent="0" algn="just">
              <a:buNone/>
            </a:pPr>
            <a:r>
              <a:rPr lang="pl-PL" dirty="0"/>
              <a:t>Dane kolejnych lat wykazują niekwestionowany wzrost wysokości kontraktu z publicznym płatnikiem. Dynamika wzrostu kosztów jest wyższa od dynamiki wzrostu przychodów, co powoduje ciągłe otwieranie się nożyc kosztowo-przychodowych. Tendencję tą może przerwać jedynie poprawa rentowności realizowanych świadczeń.</a:t>
            </a:r>
          </a:p>
          <a:p>
            <a:pPr marL="0" indent="0" algn="just">
              <a:buNone/>
            </a:pPr>
            <a:endParaRPr lang="pl-PL" dirty="0"/>
          </a:p>
        </p:txBody>
      </p:sp>
    </p:spTree>
    <p:extLst>
      <p:ext uri="{BB962C8B-B14F-4D97-AF65-F5344CB8AC3E}">
        <p14:creationId xmlns:p14="http://schemas.microsoft.com/office/powerpoint/2010/main" val="55775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Wykres 4">
            <a:extLst>
              <a:ext uri="{FF2B5EF4-FFF2-40B4-BE49-F238E27FC236}">
                <a16:creationId xmlns:a16="http://schemas.microsoft.com/office/drawing/2014/main" id="{57F83A9B-E34E-40B4-AA7E-46EC239CC139}"/>
              </a:ext>
            </a:extLst>
          </p:cNvPr>
          <p:cNvGraphicFramePr>
            <a:graphicFrameLocks/>
          </p:cNvGraphicFramePr>
          <p:nvPr>
            <p:extLst>
              <p:ext uri="{D42A27DB-BD31-4B8C-83A1-F6EECF244321}">
                <p14:modId xmlns:p14="http://schemas.microsoft.com/office/powerpoint/2010/main" val="2418331398"/>
              </p:ext>
            </p:extLst>
          </p:nvPr>
        </p:nvGraphicFramePr>
        <p:xfrm>
          <a:off x="314325" y="171450"/>
          <a:ext cx="11563350" cy="656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1295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036512F-A0CC-4556-A159-26C56AAA11F0}"/>
              </a:ext>
            </a:extLst>
          </p:cNvPr>
          <p:cNvSpPr>
            <a:spLocks noGrp="1"/>
          </p:cNvSpPr>
          <p:nvPr>
            <p:ph idx="1"/>
          </p:nvPr>
        </p:nvSpPr>
        <p:spPr>
          <a:xfrm>
            <a:off x="838200" y="256478"/>
            <a:ext cx="10515600" cy="5920485"/>
          </a:xfrm>
        </p:spPr>
        <p:txBody>
          <a:bodyPr/>
          <a:lstStyle/>
          <a:p>
            <a:pPr marL="0" indent="0" algn="just">
              <a:buNone/>
            </a:pPr>
            <a:r>
              <a:rPr lang="pl-PL" dirty="0"/>
              <a:t>Poniższy slajd obrazuje dynamikę wzrostu kontraktów z NFZ ze zobrazowaniem części przeznaczonej na finansowanie świadczeń zdrowotnych oraz części adresowanych do wybranych grup pracowników.</a:t>
            </a:r>
          </a:p>
          <a:p>
            <a:pPr marL="0" indent="0" algn="just">
              <a:buNone/>
            </a:pPr>
            <a:r>
              <a:rPr lang="pl-PL" dirty="0"/>
              <a:t>Tempo wzrostu środków na świadczenia jest niższe niż tempo wzrostu kontraktów ogółem. </a:t>
            </a:r>
          </a:p>
          <a:p>
            <a:pPr marL="0" indent="0" algn="just">
              <a:buNone/>
            </a:pPr>
            <a:r>
              <a:rPr lang="pl-PL" dirty="0"/>
              <a:t>Wzrost kontraktu z NFZ z 2015 na 2016 r. wynosił 5%, ale w zakresie świadczeń wynosił w grupie ankietowanych 2,9%, w kolejnym okresie wynosiło to 9,7% oraz 7,5%, a w 2018 r, w porównaniu do 2017 r. 10 % wzrostu kontraktu, przy 6% wzroście środków na świadczenia.</a:t>
            </a:r>
          </a:p>
          <a:p>
            <a:pPr marL="0" indent="0" algn="just">
              <a:buNone/>
            </a:pPr>
            <a:endParaRPr lang="pl-PL" dirty="0"/>
          </a:p>
          <a:p>
            <a:pPr marL="0" indent="0" algn="just">
              <a:buNone/>
            </a:pPr>
            <a:r>
              <a:rPr lang="pl-PL" dirty="0"/>
              <a:t> </a:t>
            </a:r>
          </a:p>
          <a:p>
            <a:pPr marL="0" indent="0" algn="just">
              <a:buNone/>
            </a:pPr>
            <a:endParaRPr lang="pl-PL" dirty="0"/>
          </a:p>
        </p:txBody>
      </p:sp>
    </p:spTree>
    <p:extLst>
      <p:ext uri="{BB962C8B-B14F-4D97-AF65-F5344CB8AC3E}">
        <p14:creationId xmlns:p14="http://schemas.microsoft.com/office/powerpoint/2010/main" val="3308163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11735A-3CA5-4D98-A5E6-CA3DDD83670C}"/>
              </a:ext>
            </a:extLst>
          </p:cNvPr>
          <p:cNvSpPr>
            <a:spLocks noGrp="1"/>
          </p:cNvSpPr>
          <p:nvPr>
            <p:ph type="title"/>
          </p:nvPr>
        </p:nvSpPr>
        <p:spPr>
          <a:xfrm>
            <a:off x="838200" y="161925"/>
            <a:ext cx="10515600" cy="800101"/>
          </a:xfrm>
        </p:spPr>
        <p:txBody>
          <a:bodyPr>
            <a:normAutofit/>
          </a:bodyPr>
          <a:lstStyle/>
          <a:p>
            <a:pPr algn="ctr"/>
            <a:r>
              <a:rPr lang="pl-PL" sz="3500" b="1" dirty="0">
                <a:latin typeface="+mn-lt"/>
              </a:rPr>
              <a:t>PRZYCHODY z NFZ</a:t>
            </a:r>
            <a:r>
              <a:rPr lang="pl-PL" b="1" dirty="0"/>
              <a:t> </a:t>
            </a:r>
          </a:p>
        </p:txBody>
      </p:sp>
      <p:graphicFrame>
        <p:nvGraphicFramePr>
          <p:cNvPr id="4" name="Symbol zastępczy zawartości 3">
            <a:extLst>
              <a:ext uri="{FF2B5EF4-FFF2-40B4-BE49-F238E27FC236}">
                <a16:creationId xmlns:a16="http://schemas.microsoft.com/office/drawing/2014/main" id="{005A8FFE-44DC-48D4-93E6-A52132B134A4}"/>
              </a:ext>
            </a:extLst>
          </p:cNvPr>
          <p:cNvGraphicFramePr>
            <a:graphicFrameLocks noGrp="1"/>
          </p:cNvGraphicFramePr>
          <p:nvPr>
            <p:ph idx="1"/>
            <p:extLst>
              <p:ext uri="{D42A27DB-BD31-4B8C-83A1-F6EECF244321}">
                <p14:modId xmlns:p14="http://schemas.microsoft.com/office/powerpoint/2010/main" val="693374905"/>
              </p:ext>
            </p:extLst>
          </p:nvPr>
        </p:nvGraphicFramePr>
        <p:xfrm>
          <a:off x="152400" y="723900"/>
          <a:ext cx="11525250" cy="5768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459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DECD78-95E7-46A2-82D1-40B7DEC40A40}"/>
              </a:ext>
            </a:extLst>
          </p:cNvPr>
          <p:cNvSpPr>
            <a:spLocks noGrp="1"/>
          </p:cNvSpPr>
          <p:nvPr>
            <p:ph type="title"/>
          </p:nvPr>
        </p:nvSpPr>
        <p:spPr>
          <a:xfrm>
            <a:off x="838200" y="365126"/>
            <a:ext cx="10515600" cy="558800"/>
          </a:xfrm>
        </p:spPr>
        <p:txBody>
          <a:bodyPr>
            <a:normAutofit fontScale="90000"/>
          </a:bodyPr>
          <a:lstStyle/>
          <a:p>
            <a:pPr algn="ctr"/>
            <a:r>
              <a:rPr lang="pl-PL" b="1" dirty="0">
                <a:latin typeface="+mn-lt"/>
              </a:rPr>
              <a:t>KOSZTY ZASOBÓW OSOBOWYCH</a:t>
            </a:r>
          </a:p>
        </p:txBody>
      </p:sp>
      <p:graphicFrame>
        <p:nvGraphicFramePr>
          <p:cNvPr id="4" name="Symbol zastępczy zawartości 3">
            <a:extLst>
              <a:ext uri="{FF2B5EF4-FFF2-40B4-BE49-F238E27FC236}">
                <a16:creationId xmlns:a16="http://schemas.microsoft.com/office/drawing/2014/main" id="{58E23EB6-A2F9-4008-AA89-FF411972C575}"/>
              </a:ext>
            </a:extLst>
          </p:cNvPr>
          <p:cNvGraphicFramePr>
            <a:graphicFrameLocks noGrp="1"/>
          </p:cNvGraphicFramePr>
          <p:nvPr>
            <p:ph idx="1"/>
            <p:extLst>
              <p:ext uri="{D42A27DB-BD31-4B8C-83A1-F6EECF244321}">
                <p14:modId xmlns:p14="http://schemas.microsoft.com/office/powerpoint/2010/main" val="2119442724"/>
              </p:ext>
            </p:extLst>
          </p:nvPr>
        </p:nvGraphicFramePr>
        <p:xfrm>
          <a:off x="371475" y="1019174"/>
          <a:ext cx="11391900" cy="5553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8905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78988404-6E9B-4C79-BEEF-956BDF933BB5}"/>
              </a:ext>
            </a:extLst>
          </p:cNvPr>
          <p:cNvGraphicFramePr>
            <a:graphicFrameLocks noGrp="1"/>
          </p:cNvGraphicFramePr>
          <p:nvPr>
            <p:extLst>
              <p:ext uri="{D42A27DB-BD31-4B8C-83A1-F6EECF244321}">
                <p14:modId xmlns:p14="http://schemas.microsoft.com/office/powerpoint/2010/main" val="3508041481"/>
              </p:ext>
            </p:extLst>
          </p:nvPr>
        </p:nvGraphicFramePr>
        <p:xfrm>
          <a:off x="379140" y="1260088"/>
          <a:ext cx="11452303" cy="5267523"/>
        </p:xfrm>
        <a:graphic>
          <a:graphicData uri="http://schemas.openxmlformats.org/drawingml/2006/table">
            <a:tbl>
              <a:tblPr>
                <a:tableStyleId>{5C22544A-7EE6-4342-B048-85BDC9FD1C3A}</a:tableStyleId>
              </a:tblPr>
              <a:tblGrid>
                <a:gridCol w="4259412">
                  <a:extLst>
                    <a:ext uri="{9D8B030D-6E8A-4147-A177-3AD203B41FA5}">
                      <a16:colId xmlns:a16="http://schemas.microsoft.com/office/drawing/2014/main" val="1627425417"/>
                    </a:ext>
                  </a:extLst>
                </a:gridCol>
                <a:gridCol w="1784550">
                  <a:extLst>
                    <a:ext uri="{9D8B030D-6E8A-4147-A177-3AD203B41FA5}">
                      <a16:colId xmlns:a16="http://schemas.microsoft.com/office/drawing/2014/main" val="253822285"/>
                    </a:ext>
                  </a:extLst>
                </a:gridCol>
                <a:gridCol w="1706137">
                  <a:extLst>
                    <a:ext uri="{9D8B030D-6E8A-4147-A177-3AD203B41FA5}">
                      <a16:colId xmlns:a16="http://schemas.microsoft.com/office/drawing/2014/main" val="4280505126"/>
                    </a:ext>
                  </a:extLst>
                </a:gridCol>
                <a:gridCol w="1694985">
                  <a:extLst>
                    <a:ext uri="{9D8B030D-6E8A-4147-A177-3AD203B41FA5}">
                      <a16:colId xmlns:a16="http://schemas.microsoft.com/office/drawing/2014/main" val="1773225042"/>
                    </a:ext>
                  </a:extLst>
                </a:gridCol>
                <a:gridCol w="2007219">
                  <a:extLst>
                    <a:ext uri="{9D8B030D-6E8A-4147-A177-3AD203B41FA5}">
                      <a16:colId xmlns:a16="http://schemas.microsoft.com/office/drawing/2014/main" val="3338583153"/>
                    </a:ext>
                  </a:extLst>
                </a:gridCol>
              </a:tblGrid>
              <a:tr h="788920">
                <a:tc>
                  <a:txBody>
                    <a:bodyPr/>
                    <a:lstStyle/>
                    <a:p>
                      <a:pPr algn="l" fontAlgn="b"/>
                      <a:r>
                        <a:rPr lang="pl-PL" sz="2800" u="none" strike="noStrike" dirty="0">
                          <a:effectLst/>
                        </a:rPr>
                        <a:t> </a:t>
                      </a:r>
                      <a:endParaRPr lang="pl-PL"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800" u="none" strike="noStrike" dirty="0">
                          <a:effectLst/>
                        </a:rPr>
                        <a:t>2016 r.</a:t>
                      </a:r>
                      <a:endParaRPr lang="pl-PL"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2800" u="none" strike="noStrike">
                          <a:effectLst/>
                        </a:rPr>
                        <a:t>2017 r.</a:t>
                      </a:r>
                      <a:endParaRPr lang="pl-PL" sz="28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800" u="none" strike="noStrike">
                          <a:effectLst/>
                        </a:rPr>
                        <a:t>2018 r.</a:t>
                      </a:r>
                      <a:endParaRPr lang="pl-PL" sz="28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2800" u="none" strike="noStrike">
                          <a:effectLst/>
                        </a:rPr>
                        <a:t>30.06.2019 r.</a:t>
                      </a:r>
                      <a:endParaRPr lang="pl-PL" sz="28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03094124"/>
                  </a:ext>
                </a:extLst>
              </a:tr>
              <a:tr h="788920">
                <a:tc>
                  <a:txBody>
                    <a:bodyPr/>
                    <a:lstStyle/>
                    <a:p>
                      <a:pPr algn="l" fontAlgn="ctr"/>
                      <a:r>
                        <a:rPr lang="pl-PL" sz="2800" u="none" strike="noStrike">
                          <a:effectLst/>
                        </a:rPr>
                        <a:t>Koszty  osobowe</a:t>
                      </a:r>
                      <a:endParaRPr lang="pl-PL" sz="28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a:effectLst/>
                        </a:rPr>
                        <a:t>107,28%</a:t>
                      </a:r>
                      <a:endParaRPr lang="pl-PL" sz="28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a:effectLst/>
                        </a:rPr>
                        <a:t>111,53%</a:t>
                      </a:r>
                      <a:endParaRPr lang="pl-PL" sz="28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a:effectLst/>
                        </a:rPr>
                        <a:t>115,91%</a:t>
                      </a:r>
                      <a:endParaRPr lang="pl-PL" sz="28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a:effectLst/>
                        </a:rPr>
                        <a:t>111,42%</a:t>
                      </a:r>
                      <a:endParaRPr lang="pl-PL" sz="2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3623516"/>
                  </a:ext>
                </a:extLst>
              </a:tr>
              <a:tr h="2829893">
                <a:tc>
                  <a:txBody>
                    <a:bodyPr/>
                    <a:lstStyle/>
                    <a:p>
                      <a:pPr algn="l" fontAlgn="ctr"/>
                      <a:r>
                        <a:rPr lang="pl-PL" sz="2800" u="none" strike="noStrike">
                          <a:effectLst/>
                        </a:rPr>
                        <a:t>Koszty osobowe (wynagrodzenia z tyt. umów o pracę, umów zlecenia, umów o dzieło  wraz z pochodnymi, z wyłączeniem ZFŚS)</a:t>
                      </a:r>
                      <a:endParaRPr lang="pl-PL" sz="28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a:effectLst/>
                        </a:rPr>
                        <a:t>106,95%</a:t>
                      </a:r>
                      <a:endParaRPr lang="pl-PL" sz="28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a:effectLst/>
                        </a:rPr>
                        <a:t>111,27%</a:t>
                      </a:r>
                      <a:endParaRPr lang="pl-PL" sz="28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a:effectLst/>
                        </a:rPr>
                        <a:t>114,05%</a:t>
                      </a:r>
                      <a:endParaRPr lang="pl-PL" sz="28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a:effectLst/>
                        </a:rPr>
                        <a:t>108,54%</a:t>
                      </a:r>
                      <a:endParaRPr lang="pl-PL" sz="2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64999371"/>
                  </a:ext>
                </a:extLst>
              </a:tr>
              <a:tr h="824640">
                <a:tc>
                  <a:txBody>
                    <a:bodyPr/>
                    <a:lstStyle/>
                    <a:p>
                      <a:pPr algn="l" fontAlgn="ctr"/>
                      <a:r>
                        <a:rPr lang="pl-PL" sz="2800" u="none" strike="noStrike" dirty="0">
                          <a:effectLst/>
                        </a:rPr>
                        <a:t>Umowy cywilnoprawne (kontrakty)</a:t>
                      </a:r>
                      <a:endParaRPr lang="pl-PL" sz="2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dirty="0">
                          <a:effectLst/>
                        </a:rPr>
                        <a:t>108,17%</a:t>
                      </a:r>
                      <a:endParaRPr lang="pl-PL" sz="2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dirty="0">
                          <a:effectLst/>
                        </a:rPr>
                        <a:t>112,23%</a:t>
                      </a:r>
                      <a:endParaRPr lang="pl-PL" sz="2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dirty="0">
                          <a:effectLst/>
                        </a:rPr>
                        <a:t>120,88%</a:t>
                      </a:r>
                      <a:endParaRPr lang="pl-PL" sz="2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pl-PL" sz="2800" u="none" strike="noStrike" dirty="0">
                          <a:effectLst/>
                        </a:rPr>
                        <a:t>118,68%</a:t>
                      </a:r>
                      <a:endParaRPr lang="pl-PL"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37497126"/>
                  </a:ext>
                </a:extLst>
              </a:tr>
            </a:tbl>
          </a:graphicData>
        </a:graphic>
      </p:graphicFrame>
      <p:sp>
        <p:nvSpPr>
          <p:cNvPr id="5" name="Tytuł 1">
            <a:extLst>
              <a:ext uri="{FF2B5EF4-FFF2-40B4-BE49-F238E27FC236}">
                <a16:creationId xmlns:a16="http://schemas.microsoft.com/office/drawing/2014/main" id="{56B89DCD-1F6B-4227-8C0D-610D58D53BAB}"/>
              </a:ext>
            </a:extLst>
          </p:cNvPr>
          <p:cNvSpPr>
            <a:spLocks noGrp="1"/>
          </p:cNvSpPr>
          <p:nvPr>
            <p:ph type="title"/>
          </p:nvPr>
        </p:nvSpPr>
        <p:spPr>
          <a:xfrm>
            <a:off x="838200" y="365126"/>
            <a:ext cx="10515600" cy="558800"/>
          </a:xfrm>
        </p:spPr>
        <p:txBody>
          <a:bodyPr>
            <a:normAutofit fontScale="90000"/>
          </a:bodyPr>
          <a:lstStyle/>
          <a:p>
            <a:pPr algn="ctr"/>
            <a:r>
              <a:rPr lang="pl-PL" b="1" dirty="0">
                <a:latin typeface="+mn-lt"/>
              </a:rPr>
              <a:t>KOSZTY ZASOBÓW OSOBOWYCH - zmiany</a:t>
            </a:r>
          </a:p>
        </p:txBody>
      </p:sp>
    </p:spTree>
    <p:extLst>
      <p:ext uri="{BB962C8B-B14F-4D97-AF65-F5344CB8AC3E}">
        <p14:creationId xmlns:p14="http://schemas.microsoft.com/office/powerpoint/2010/main" val="127898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79E8058-4DD0-4A03-901A-5D84A79BC5BB}"/>
              </a:ext>
            </a:extLst>
          </p:cNvPr>
          <p:cNvSpPr>
            <a:spLocks noGrp="1"/>
          </p:cNvSpPr>
          <p:nvPr>
            <p:ph idx="1"/>
          </p:nvPr>
        </p:nvSpPr>
        <p:spPr>
          <a:xfrm>
            <a:off x="838200" y="266700"/>
            <a:ext cx="10515600" cy="5910263"/>
          </a:xfrm>
        </p:spPr>
        <p:txBody>
          <a:bodyPr/>
          <a:lstStyle/>
          <a:p>
            <a:pPr marL="0" indent="0">
              <a:buNone/>
            </a:pPr>
            <a:r>
              <a:rPr lang="pl-PL" dirty="0"/>
              <a:t>Analiza została przeprowadzona w oparciu o ankiety przesłane przez członków OZPSP. Spośród 145 podmiotów, które są członkami tej organizacji, wypełnione ankiety przesłały podmioty w liczbach, jak powyżej na slajdzie.</a:t>
            </a:r>
          </a:p>
          <a:p>
            <a:pPr marL="0" indent="0">
              <a:buNone/>
            </a:pPr>
            <a:r>
              <a:rPr lang="pl-PL" dirty="0"/>
              <a:t>Ankieta była szeroka. Zawierała dane czterech grup. Dane statystyczne, dane finansowe z rachunku zysków i strat, bilansu i rachunku przepływów pieniężnych, pozostałe dane finansowe oraz informacje o zatrudnieniu i kosztach zatrudnienia.</a:t>
            </a:r>
          </a:p>
          <a:p>
            <a:pPr marL="0" indent="0">
              <a:buNone/>
            </a:pPr>
            <a:r>
              <a:rPr lang="pl-PL" dirty="0"/>
              <a:t>Najbardziej kompletne dane przesłane były w zakresie danych finansowych pochodzących ze sprawozdania finansowego oraz dotyczących zobowiązań.</a:t>
            </a:r>
          </a:p>
        </p:txBody>
      </p:sp>
    </p:spTree>
    <p:extLst>
      <p:ext uri="{BB962C8B-B14F-4D97-AF65-F5344CB8AC3E}">
        <p14:creationId xmlns:p14="http://schemas.microsoft.com/office/powerpoint/2010/main" val="3518022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648B9A-96AD-45D1-93F0-99FCF4518D3D}"/>
              </a:ext>
            </a:extLst>
          </p:cNvPr>
          <p:cNvSpPr>
            <a:spLocks noGrp="1"/>
          </p:cNvSpPr>
          <p:nvPr>
            <p:ph type="title"/>
          </p:nvPr>
        </p:nvSpPr>
        <p:spPr>
          <a:xfrm>
            <a:off x="838200" y="123825"/>
            <a:ext cx="10515600" cy="676275"/>
          </a:xfrm>
        </p:spPr>
        <p:txBody>
          <a:bodyPr>
            <a:normAutofit/>
          </a:bodyPr>
          <a:lstStyle/>
          <a:p>
            <a:pPr algn="ctr"/>
            <a:r>
              <a:rPr lang="pl-PL" sz="3600" b="1" dirty="0">
                <a:latin typeface="+mn-lt"/>
              </a:rPr>
              <a:t>KOSZTY DZIAŁALNOŚCI OPERACYJNEJ</a:t>
            </a:r>
          </a:p>
        </p:txBody>
      </p:sp>
      <p:graphicFrame>
        <p:nvGraphicFramePr>
          <p:cNvPr id="4" name="Wykres 3">
            <a:extLst>
              <a:ext uri="{FF2B5EF4-FFF2-40B4-BE49-F238E27FC236}">
                <a16:creationId xmlns:a16="http://schemas.microsoft.com/office/drawing/2014/main" id="{464A4212-3CF5-4100-B2B1-51C458B14811}"/>
              </a:ext>
            </a:extLst>
          </p:cNvPr>
          <p:cNvGraphicFramePr>
            <a:graphicFrameLocks/>
          </p:cNvGraphicFramePr>
          <p:nvPr>
            <p:extLst>
              <p:ext uri="{D42A27DB-BD31-4B8C-83A1-F6EECF244321}">
                <p14:modId xmlns:p14="http://schemas.microsoft.com/office/powerpoint/2010/main" val="84612383"/>
              </p:ext>
            </p:extLst>
          </p:nvPr>
        </p:nvGraphicFramePr>
        <p:xfrm>
          <a:off x="285750" y="866775"/>
          <a:ext cx="11601450" cy="5626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8940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D7EF6104-7C40-4D0D-8759-E9065BFFBCCE}"/>
              </a:ext>
            </a:extLst>
          </p:cNvPr>
          <p:cNvGraphicFramePr>
            <a:graphicFrameLocks noGrp="1"/>
          </p:cNvGraphicFramePr>
          <p:nvPr>
            <p:ph idx="1"/>
            <p:extLst>
              <p:ext uri="{D42A27DB-BD31-4B8C-83A1-F6EECF244321}">
                <p14:modId xmlns:p14="http://schemas.microsoft.com/office/powerpoint/2010/main" val="2636624344"/>
              </p:ext>
            </p:extLst>
          </p:nvPr>
        </p:nvGraphicFramePr>
        <p:xfrm>
          <a:off x="468350" y="680224"/>
          <a:ext cx="11519212" cy="6080770"/>
        </p:xfrm>
        <a:graphic>
          <a:graphicData uri="http://schemas.openxmlformats.org/drawingml/2006/table">
            <a:tbl>
              <a:tblPr>
                <a:tableStyleId>{5C22544A-7EE6-4342-B048-85BDC9FD1C3A}</a:tableStyleId>
              </a:tblPr>
              <a:tblGrid>
                <a:gridCol w="4259767">
                  <a:extLst>
                    <a:ext uri="{9D8B030D-6E8A-4147-A177-3AD203B41FA5}">
                      <a16:colId xmlns:a16="http://schemas.microsoft.com/office/drawing/2014/main" val="800585845"/>
                    </a:ext>
                  </a:extLst>
                </a:gridCol>
                <a:gridCol w="1918010">
                  <a:extLst>
                    <a:ext uri="{9D8B030D-6E8A-4147-A177-3AD203B41FA5}">
                      <a16:colId xmlns:a16="http://schemas.microsoft.com/office/drawing/2014/main" val="3461489944"/>
                    </a:ext>
                  </a:extLst>
                </a:gridCol>
                <a:gridCol w="1750741">
                  <a:extLst>
                    <a:ext uri="{9D8B030D-6E8A-4147-A177-3AD203B41FA5}">
                      <a16:colId xmlns:a16="http://schemas.microsoft.com/office/drawing/2014/main" val="2330907076"/>
                    </a:ext>
                  </a:extLst>
                </a:gridCol>
                <a:gridCol w="1862254">
                  <a:extLst>
                    <a:ext uri="{9D8B030D-6E8A-4147-A177-3AD203B41FA5}">
                      <a16:colId xmlns:a16="http://schemas.microsoft.com/office/drawing/2014/main" val="690795959"/>
                    </a:ext>
                  </a:extLst>
                </a:gridCol>
                <a:gridCol w="1728440">
                  <a:extLst>
                    <a:ext uri="{9D8B030D-6E8A-4147-A177-3AD203B41FA5}">
                      <a16:colId xmlns:a16="http://schemas.microsoft.com/office/drawing/2014/main" val="2667842925"/>
                    </a:ext>
                  </a:extLst>
                </a:gridCol>
              </a:tblGrid>
              <a:tr h="688217">
                <a:tc>
                  <a:txBody>
                    <a:bodyPr/>
                    <a:lstStyle/>
                    <a:p>
                      <a:pPr algn="ctr" fontAlgn="b"/>
                      <a:r>
                        <a:rPr lang="pl-PL" sz="2400" u="none" strike="noStrike">
                          <a:effectLst/>
                        </a:rPr>
                        <a:t> </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b="1" u="none" strike="noStrike" dirty="0">
                          <a:effectLst/>
                        </a:rPr>
                        <a:t>2015/2016 r.</a:t>
                      </a:r>
                      <a:endParaRPr lang="pl-PL" sz="2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b="1" u="none" strike="noStrike" dirty="0">
                          <a:effectLst/>
                        </a:rPr>
                        <a:t>2016/2017 r.</a:t>
                      </a:r>
                      <a:endParaRPr lang="pl-PL" sz="2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b="1" u="none" strike="noStrike" dirty="0">
                          <a:effectLst/>
                        </a:rPr>
                        <a:t>2017/2018 r.</a:t>
                      </a:r>
                      <a:endParaRPr lang="pl-PL" sz="2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b="1" u="none" strike="noStrike" dirty="0">
                          <a:effectLst/>
                        </a:rPr>
                        <a:t>2018/2019 r.</a:t>
                      </a:r>
                      <a:endParaRPr lang="pl-PL" sz="24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86301697"/>
                  </a:ext>
                </a:extLst>
              </a:tr>
              <a:tr h="476547">
                <a:tc>
                  <a:txBody>
                    <a:bodyPr/>
                    <a:lstStyle/>
                    <a:p>
                      <a:pPr algn="ctr" fontAlgn="b"/>
                      <a:r>
                        <a:rPr lang="pl-PL" sz="2400" u="none" strike="noStrike" dirty="0">
                          <a:effectLst/>
                        </a:rPr>
                        <a:t>Koszty razem</a:t>
                      </a:r>
                      <a:endParaRPr lang="pl-PL" sz="2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107%</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109%</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113%</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108%</a:t>
                      </a:r>
                      <a:endParaRPr lang="pl-PL" sz="2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8655486"/>
                  </a:ext>
                </a:extLst>
              </a:tr>
              <a:tr h="476547">
                <a:tc>
                  <a:txBody>
                    <a:bodyPr/>
                    <a:lstStyle/>
                    <a:p>
                      <a:pPr algn="ctr" fontAlgn="b"/>
                      <a:r>
                        <a:rPr lang="pl-PL" sz="2400" u="none" strike="noStrike">
                          <a:effectLst/>
                        </a:rPr>
                        <a:t>Amortyzacja</a:t>
                      </a:r>
                      <a:endParaRPr lang="pl-PL" sz="2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105%</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98%</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dirty="0">
                          <a:effectLst/>
                        </a:rPr>
                        <a:t>106%</a:t>
                      </a:r>
                      <a:endParaRPr lang="pl-PL" sz="2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116%</a:t>
                      </a:r>
                      <a:endParaRPr lang="pl-PL" sz="2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0326456"/>
                  </a:ext>
                </a:extLst>
              </a:tr>
              <a:tr h="476547">
                <a:tc>
                  <a:txBody>
                    <a:bodyPr/>
                    <a:lstStyle/>
                    <a:p>
                      <a:pPr algn="ctr" fontAlgn="b"/>
                      <a:r>
                        <a:rPr lang="pl-PL" sz="2400" u="none" strike="noStrike" dirty="0">
                          <a:effectLst/>
                        </a:rPr>
                        <a:t>Materiały</a:t>
                      </a:r>
                      <a:endParaRPr lang="pl-PL" sz="2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104%</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107%</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108%</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106%</a:t>
                      </a:r>
                      <a:endParaRPr lang="pl-PL" sz="2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88596553"/>
                  </a:ext>
                </a:extLst>
              </a:tr>
              <a:tr h="476547">
                <a:tc>
                  <a:txBody>
                    <a:bodyPr/>
                    <a:lstStyle/>
                    <a:p>
                      <a:pPr algn="ctr" fontAlgn="b"/>
                      <a:r>
                        <a:rPr lang="pl-PL" sz="2400" u="none" strike="noStrike">
                          <a:effectLst/>
                        </a:rPr>
                        <a:t>Energia</a:t>
                      </a:r>
                      <a:endParaRPr lang="pl-PL" sz="2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99%</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101%</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105%</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111%</a:t>
                      </a:r>
                      <a:endParaRPr lang="pl-PL" sz="2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45625174"/>
                  </a:ext>
                </a:extLst>
              </a:tr>
              <a:tr h="476547">
                <a:tc>
                  <a:txBody>
                    <a:bodyPr/>
                    <a:lstStyle/>
                    <a:p>
                      <a:pPr algn="ctr" fontAlgn="b"/>
                      <a:r>
                        <a:rPr lang="pl-PL" sz="2400" u="none" strike="noStrike">
                          <a:effectLst/>
                        </a:rPr>
                        <a:t>Usługi obce - medyczne</a:t>
                      </a:r>
                      <a:endParaRPr lang="pl-PL" sz="2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108%</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110%</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119%</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108%</a:t>
                      </a:r>
                      <a:endParaRPr lang="pl-PL" sz="2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88615515"/>
                  </a:ext>
                </a:extLst>
              </a:tr>
              <a:tr h="476547">
                <a:tc>
                  <a:txBody>
                    <a:bodyPr/>
                    <a:lstStyle/>
                    <a:p>
                      <a:pPr algn="ctr" fontAlgn="b"/>
                      <a:r>
                        <a:rPr lang="pl-PL" sz="2400" u="none" strike="noStrike">
                          <a:effectLst/>
                        </a:rPr>
                        <a:t>Usługi obce - niemedyczne</a:t>
                      </a:r>
                      <a:endParaRPr lang="pl-PL" sz="2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107%</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114%</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113%</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102%</a:t>
                      </a:r>
                      <a:endParaRPr lang="pl-PL" sz="2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98818710"/>
                  </a:ext>
                </a:extLst>
              </a:tr>
              <a:tr h="476547">
                <a:tc>
                  <a:txBody>
                    <a:bodyPr/>
                    <a:lstStyle/>
                    <a:p>
                      <a:pPr algn="ctr" fontAlgn="b"/>
                      <a:r>
                        <a:rPr lang="pl-PL" sz="2400" u="none" strike="noStrike">
                          <a:effectLst/>
                        </a:rPr>
                        <a:t>Wynagrodzenia</a:t>
                      </a:r>
                      <a:endParaRPr lang="pl-PL" sz="2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107%</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111%</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115%</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108%</a:t>
                      </a:r>
                      <a:endParaRPr lang="pl-PL" sz="2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01728077"/>
                  </a:ext>
                </a:extLst>
              </a:tr>
              <a:tr h="1076809">
                <a:tc>
                  <a:txBody>
                    <a:bodyPr/>
                    <a:lstStyle/>
                    <a:p>
                      <a:pPr algn="ctr" fontAlgn="b"/>
                      <a:r>
                        <a:rPr lang="pl-PL" sz="2400" u="none" strike="noStrike">
                          <a:effectLst/>
                        </a:rPr>
                        <a:t>Ubezpieczenia społeczne i świadczenia na rzecz pracowników</a:t>
                      </a:r>
                      <a:endParaRPr lang="pl-PL" sz="2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106%</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110%</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112%</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112%</a:t>
                      </a:r>
                      <a:endParaRPr lang="pl-PL" sz="2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43373634"/>
                  </a:ext>
                </a:extLst>
              </a:tr>
              <a:tr h="476547">
                <a:tc>
                  <a:txBody>
                    <a:bodyPr/>
                    <a:lstStyle/>
                    <a:p>
                      <a:pPr algn="ctr" fontAlgn="b"/>
                      <a:r>
                        <a:rPr lang="pl-PL" sz="2400" u="none" strike="noStrike">
                          <a:effectLst/>
                        </a:rPr>
                        <a:t>Podatki i opłaty</a:t>
                      </a:r>
                      <a:endParaRPr lang="pl-PL" sz="2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97%</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109%</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101%</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114%</a:t>
                      </a:r>
                      <a:endParaRPr lang="pl-PL" sz="2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90769793"/>
                  </a:ext>
                </a:extLst>
              </a:tr>
              <a:tr h="476547">
                <a:tc>
                  <a:txBody>
                    <a:bodyPr/>
                    <a:lstStyle/>
                    <a:p>
                      <a:pPr algn="ctr" fontAlgn="b"/>
                      <a:r>
                        <a:rPr lang="pl-PL" sz="2400" u="none" strike="noStrike">
                          <a:effectLst/>
                        </a:rPr>
                        <a:t>Pozostałe koszty według rodzaju</a:t>
                      </a:r>
                      <a:endParaRPr lang="pl-PL" sz="2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100%</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94%</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a:effectLst/>
                        </a:rPr>
                        <a:t>99%</a:t>
                      </a:r>
                      <a:endParaRPr lang="pl-PL" sz="2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l-PL" sz="2400" u="none" strike="noStrike" dirty="0">
                          <a:effectLst/>
                        </a:rPr>
                        <a:t>116%</a:t>
                      </a:r>
                      <a:endParaRPr lang="pl-PL" sz="2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43169920"/>
                  </a:ext>
                </a:extLst>
              </a:tr>
            </a:tbl>
          </a:graphicData>
        </a:graphic>
      </p:graphicFrame>
      <p:sp>
        <p:nvSpPr>
          <p:cNvPr id="5" name="Tytuł 1">
            <a:extLst>
              <a:ext uri="{FF2B5EF4-FFF2-40B4-BE49-F238E27FC236}">
                <a16:creationId xmlns:a16="http://schemas.microsoft.com/office/drawing/2014/main" id="{8267BE68-97F1-4B2F-B2EE-70B57E1A998C}"/>
              </a:ext>
            </a:extLst>
          </p:cNvPr>
          <p:cNvSpPr>
            <a:spLocks noGrp="1"/>
          </p:cNvSpPr>
          <p:nvPr>
            <p:ph type="title"/>
          </p:nvPr>
        </p:nvSpPr>
        <p:spPr>
          <a:xfrm>
            <a:off x="838200" y="123825"/>
            <a:ext cx="10515600" cy="676275"/>
          </a:xfrm>
        </p:spPr>
        <p:txBody>
          <a:bodyPr>
            <a:normAutofit/>
          </a:bodyPr>
          <a:lstStyle/>
          <a:p>
            <a:pPr algn="ctr"/>
            <a:r>
              <a:rPr lang="pl-PL" sz="3600" b="1" dirty="0">
                <a:latin typeface="+mn-lt"/>
              </a:rPr>
              <a:t>KOSZTY DZIAŁALNOŚCI OPERACYJNEJ - zmiany</a:t>
            </a:r>
          </a:p>
        </p:txBody>
      </p:sp>
    </p:spTree>
    <p:extLst>
      <p:ext uri="{BB962C8B-B14F-4D97-AF65-F5344CB8AC3E}">
        <p14:creationId xmlns:p14="http://schemas.microsoft.com/office/powerpoint/2010/main" val="3336370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AF5255-F164-4D05-A88B-64B5E734349A}"/>
              </a:ext>
            </a:extLst>
          </p:cNvPr>
          <p:cNvSpPr>
            <a:spLocks noGrp="1"/>
          </p:cNvSpPr>
          <p:nvPr>
            <p:ph type="title"/>
          </p:nvPr>
        </p:nvSpPr>
        <p:spPr>
          <a:xfrm>
            <a:off x="247650" y="365126"/>
            <a:ext cx="11715750" cy="825500"/>
          </a:xfrm>
        </p:spPr>
        <p:txBody>
          <a:bodyPr>
            <a:noAutofit/>
          </a:bodyPr>
          <a:lstStyle/>
          <a:p>
            <a:pPr algn="ctr"/>
            <a:r>
              <a:rPr lang="pl-PL" sz="3500" b="1" dirty="0">
                <a:latin typeface="+mn-lt"/>
              </a:rPr>
              <a:t>KONTRAKT NFZ, KOSZTY OSOBOWE I POZOSTAŁE KOSZTY DZIAŁALNOŚCI OPERACYJNEJ</a:t>
            </a:r>
          </a:p>
        </p:txBody>
      </p:sp>
      <p:graphicFrame>
        <p:nvGraphicFramePr>
          <p:cNvPr id="4" name="Symbol zastępczy zawartości 3">
            <a:extLst>
              <a:ext uri="{FF2B5EF4-FFF2-40B4-BE49-F238E27FC236}">
                <a16:creationId xmlns:a16="http://schemas.microsoft.com/office/drawing/2014/main" id="{DB9A20E4-04D9-4D9D-B598-EAC602B2F91B}"/>
              </a:ext>
            </a:extLst>
          </p:cNvPr>
          <p:cNvGraphicFramePr>
            <a:graphicFrameLocks noGrp="1"/>
          </p:cNvGraphicFramePr>
          <p:nvPr>
            <p:ph idx="1"/>
            <p:extLst>
              <p:ext uri="{D42A27DB-BD31-4B8C-83A1-F6EECF244321}">
                <p14:modId xmlns:p14="http://schemas.microsoft.com/office/powerpoint/2010/main" val="1057068137"/>
              </p:ext>
            </p:extLst>
          </p:nvPr>
        </p:nvGraphicFramePr>
        <p:xfrm>
          <a:off x="228599" y="1304923"/>
          <a:ext cx="11715749" cy="5187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0442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Wykres 6">
            <a:extLst>
              <a:ext uri="{FF2B5EF4-FFF2-40B4-BE49-F238E27FC236}">
                <a16:creationId xmlns:a16="http://schemas.microsoft.com/office/drawing/2014/main" id="{B2173A2A-3B21-4112-89E4-5674A8FB25F3}"/>
              </a:ext>
            </a:extLst>
          </p:cNvPr>
          <p:cNvGraphicFramePr>
            <a:graphicFrameLocks/>
          </p:cNvGraphicFramePr>
          <p:nvPr>
            <p:extLst>
              <p:ext uri="{D42A27DB-BD31-4B8C-83A1-F6EECF244321}">
                <p14:modId xmlns:p14="http://schemas.microsoft.com/office/powerpoint/2010/main" val="3008946040"/>
              </p:ext>
            </p:extLst>
          </p:nvPr>
        </p:nvGraphicFramePr>
        <p:xfrm>
          <a:off x="390293" y="1070517"/>
          <a:ext cx="11195824" cy="5229922"/>
        </p:xfrm>
        <a:graphic>
          <a:graphicData uri="http://schemas.openxmlformats.org/drawingml/2006/chart">
            <c:chart xmlns:c="http://schemas.openxmlformats.org/drawingml/2006/chart" xmlns:r="http://schemas.openxmlformats.org/officeDocument/2006/relationships" r:id="rId2"/>
          </a:graphicData>
        </a:graphic>
      </p:graphicFrame>
      <p:sp>
        <p:nvSpPr>
          <p:cNvPr id="10" name="Tytuł 1">
            <a:extLst>
              <a:ext uri="{FF2B5EF4-FFF2-40B4-BE49-F238E27FC236}">
                <a16:creationId xmlns:a16="http://schemas.microsoft.com/office/drawing/2014/main" id="{A0320725-DFDF-4EC1-B8FF-D946D2E4BC16}"/>
              </a:ext>
            </a:extLst>
          </p:cNvPr>
          <p:cNvSpPr>
            <a:spLocks noGrp="1"/>
          </p:cNvSpPr>
          <p:nvPr>
            <p:ph type="title"/>
          </p:nvPr>
        </p:nvSpPr>
        <p:spPr>
          <a:xfrm>
            <a:off x="247650" y="365126"/>
            <a:ext cx="11715750" cy="705391"/>
          </a:xfrm>
        </p:spPr>
        <p:txBody>
          <a:bodyPr>
            <a:noAutofit/>
          </a:bodyPr>
          <a:lstStyle/>
          <a:p>
            <a:pPr algn="ctr"/>
            <a:r>
              <a:rPr lang="pl-PL" sz="3500" b="1" dirty="0">
                <a:latin typeface="+mn-lt"/>
              </a:rPr>
              <a:t>STRUKTURA KOSZTÓW DZIAŁALNOŚCI OPERACYJNEJ</a:t>
            </a:r>
          </a:p>
        </p:txBody>
      </p:sp>
    </p:spTree>
    <p:extLst>
      <p:ext uri="{BB962C8B-B14F-4D97-AF65-F5344CB8AC3E}">
        <p14:creationId xmlns:p14="http://schemas.microsoft.com/office/powerpoint/2010/main" val="3502104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368AF98-B2D4-42A3-928E-56A9CD6819A1}"/>
              </a:ext>
            </a:extLst>
          </p:cNvPr>
          <p:cNvSpPr>
            <a:spLocks noGrp="1"/>
          </p:cNvSpPr>
          <p:nvPr>
            <p:ph idx="1"/>
          </p:nvPr>
        </p:nvSpPr>
        <p:spPr>
          <a:xfrm>
            <a:off x="838200" y="925551"/>
            <a:ext cx="10515600" cy="5251412"/>
          </a:xfrm>
        </p:spPr>
        <p:txBody>
          <a:bodyPr/>
          <a:lstStyle/>
          <a:p>
            <a:pPr marL="0" indent="0">
              <a:buNone/>
            </a:pPr>
            <a:r>
              <a:rPr lang="pl-PL" dirty="0"/>
              <a:t>Poniższa grafika przedstawia pozostałe koszty operacyjne oraz koszty finansowe ankietowanych podmiotów. </a:t>
            </a:r>
          </a:p>
          <a:p>
            <a:pPr marL="0" indent="0">
              <a:buNone/>
            </a:pPr>
            <a:r>
              <a:rPr lang="pl-PL" dirty="0"/>
              <a:t>Chcę zwrócić uwagę na wspominane wcześniej koszty finansowe, które są skutkiem zadłużenia – koszty odsetek od kredytów restrukturyzacyjnych, od zobowiązań przeterminowanych oraz innych zobowiązań finansowych. </a:t>
            </a:r>
          </a:p>
          <a:p>
            <a:pPr marL="0" indent="0">
              <a:buNone/>
            </a:pPr>
            <a:endParaRPr lang="pl-PL" dirty="0"/>
          </a:p>
        </p:txBody>
      </p:sp>
    </p:spTree>
    <p:extLst>
      <p:ext uri="{BB962C8B-B14F-4D97-AF65-F5344CB8AC3E}">
        <p14:creationId xmlns:p14="http://schemas.microsoft.com/office/powerpoint/2010/main" val="1287961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310C9A-5D41-4D1E-91FB-18C3E3F6A9A3}"/>
              </a:ext>
            </a:extLst>
          </p:cNvPr>
          <p:cNvSpPr>
            <a:spLocks noGrp="1"/>
          </p:cNvSpPr>
          <p:nvPr>
            <p:ph type="title"/>
          </p:nvPr>
        </p:nvSpPr>
        <p:spPr>
          <a:xfrm>
            <a:off x="838199" y="365126"/>
            <a:ext cx="11074399" cy="825500"/>
          </a:xfrm>
        </p:spPr>
        <p:txBody>
          <a:bodyPr>
            <a:normAutofit/>
          </a:bodyPr>
          <a:lstStyle/>
          <a:p>
            <a:pPr algn="ctr"/>
            <a:r>
              <a:rPr lang="pl-PL" sz="3500" b="1" dirty="0">
                <a:latin typeface="+mn-lt"/>
              </a:rPr>
              <a:t>POZOSTAŁE KOSZTY OPERACYJNE I KOSZTY FINANSOWE</a:t>
            </a:r>
          </a:p>
        </p:txBody>
      </p:sp>
      <p:graphicFrame>
        <p:nvGraphicFramePr>
          <p:cNvPr id="4" name="Wykres 3">
            <a:extLst>
              <a:ext uri="{FF2B5EF4-FFF2-40B4-BE49-F238E27FC236}">
                <a16:creationId xmlns:a16="http://schemas.microsoft.com/office/drawing/2014/main" id="{23DDB5F8-6BEB-4234-997A-2E68200DB9FC}"/>
              </a:ext>
            </a:extLst>
          </p:cNvPr>
          <p:cNvGraphicFramePr>
            <a:graphicFrameLocks/>
          </p:cNvGraphicFramePr>
          <p:nvPr>
            <p:extLst>
              <p:ext uri="{D42A27DB-BD31-4B8C-83A1-F6EECF244321}">
                <p14:modId xmlns:p14="http://schemas.microsoft.com/office/powerpoint/2010/main" val="1649568033"/>
              </p:ext>
            </p:extLst>
          </p:nvPr>
        </p:nvGraphicFramePr>
        <p:xfrm>
          <a:off x="558799" y="990600"/>
          <a:ext cx="11074400" cy="5314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6183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77ADF3E-663F-453C-84D6-D6BCDA88BE47}"/>
              </a:ext>
            </a:extLst>
          </p:cNvPr>
          <p:cNvSpPr>
            <a:spLocks noGrp="1"/>
          </p:cNvSpPr>
          <p:nvPr>
            <p:ph idx="1"/>
          </p:nvPr>
        </p:nvSpPr>
        <p:spPr>
          <a:xfrm>
            <a:off x="838200" y="352425"/>
            <a:ext cx="10515600" cy="5824538"/>
          </a:xfrm>
        </p:spPr>
        <p:txBody>
          <a:bodyPr/>
          <a:lstStyle/>
          <a:p>
            <a:pPr marL="0" indent="0">
              <a:buNone/>
            </a:pPr>
            <a:r>
              <a:rPr lang="pl-PL" dirty="0"/>
              <a:t>Oczekiwaniem naszych pacjentów jest dostęp do świadczeń zdrowotnych świadczonych na najwyższym poziomie. W komfortowych warunkach oraz z użyciem nowoczesnej aparatury medycznej. Rozwój powinien być strategicznym aspektem działania każdego podmiotu leczniczego. </a:t>
            </a:r>
          </a:p>
          <a:p>
            <a:pPr marL="0" indent="0">
              <a:buNone/>
            </a:pPr>
            <a:r>
              <a:rPr lang="pl-PL" dirty="0"/>
              <a:t>Poniższe slajdy pokazują w jakim stopniu podmioty ankietowane były w stanie samodzielnie finansować inwestycje. Z 1.800.000.000 wydanych na ten cel tylko 27 % pochodziło ze środków własnych. Pozostałe środki to dotacje ze środków unijnych (23%), dotacje od podmiotów tworzących (29%), dotacje ze Skarbu Państwa (6%). 10% wartości inwestycji finansowanych jest za pomocą kredytów, które pozostają dostępne jedynie dla podmiotów wiarygodnych finansowo. </a:t>
            </a:r>
          </a:p>
        </p:txBody>
      </p:sp>
    </p:spTree>
    <p:extLst>
      <p:ext uri="{BB962C8B-B14F-4D97-AF65-F5344CB8AC3E}">
        <p14:creationId xmlns:p14="http://schemas.microsoft.com/office/powerpoint/2010/main" val="529559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CE4F90-EBAB-4624-922C-552ED3B033FB}"/>
              </a:ext>
            </a:extLst>
          </p:cNvPr>
          <p:cNvSpPr>
            <a:spLocks noGrp="1"/>
          </p:cNvSpPr>
          <p:nvPr>
            <p:ph type="title"/>
          </p:nvPr>
        </p:nvSpPr>
        <p:spPr>
          <a:xfrm>
            <a:off x="838200" y="365125"/>
            <a:ext cx="10515600" cy="644525"/>
          </a:xfrm>
        </p:spPr>
        <p:txBody>
          <a:bodyPr>
            <a:normAutofit fontScale="90000"/>
          </a:bodyPr>
          <a:lstStyle/>
          <a:p>
            <a:pPr algn="ctr"/>
            <a:r>
              <a:rPr lang="pl-PL" b="1" dirty="0">
                <a:latin typeface="+mn-lt"/>
              </a:rPr>
              <a:t>ŹRÓDŁA FINANSOWANIA INWESTYCJI</a:t>
            </a:r>
          </a:p>
        </p:txBody>
      </p:sp>
      <p:graphicFrame>
        <p:nvGraphicFramePr>
          <p:cNvPr id="7" name="Symbol zastępczy zawartości 6">
            <a:extLst>
              <a:ext uri="{FF2B5EF4-FFF2-40B4-BE49-F238E27FC236}">
                <a16:creationId xmlns:a16="http://schemas.microsoft.com/office/drawing/2014/main" id="{4BFAD1D5-CA82-4E31-BD1E-CDD163CA264F}"/>
              </a:ext>
            </a:extLst>
          </p:cNvPr>
          <p:cNvGraphicFramePr>
            <a:graphicFrameLocks noGrp="1"/>
          </p:cNvGraphicFramePr>
          <p:nvPr>
            <p:ph idx="1"/>
            <p:extLst>
              <p:ext uri="{D42A27DB-BD31-4B8C-83A1-F6EECF244321}">
                <p14:modId xmlns:p14="http://schemas.microsoft.com/office/powerpoint/2010/main" val="2779540038"/>
              </p:ext>
            </p:extLst>
          </p:nvPr>
        </p:nvGraphicFramePr>
        <p:xfrm>
          <a:off x="247650" y="1009650"/>
          <a:ext cx="11391437" cy="5483226"/>
        </p:xfrm>
        <a:graphic>
          <a:graphicData uri="http://schemas.openxmlformats.org/drawingml/2006/table">
            <a:tbl>
              <a:tblPr>
                <a:tableStyleId>{5C22544A-7EE6-4342-B048-85BDC9FD1C3A}</a:tableStyleId>
              </a:tblPr>
              <a:tblGrid>
                <a:gridCol w="2280545">
                  <a:extLst>
                    <a:ext uri="{9D8B030D-6E8A-4147-A177-3AD203B41FA5}">
                      <a16:colId xmlns:a16="http://schemas.microsoft.com/office/drawing/2014/main" val="1443372401"/>
                    </a:ext>
                  </a:extLst>
                </a:gridCol>
                <a:gridCol w="1637025">
                  <a:extLst>
                    <a:ext uri="{9D8B030D-6E8A-4147-A177-3AD203B41FA5}">
                      <a16:colId xmlns:a16="http://schemas.microsoft.com/office/drawing/2014/main" val="3898814547"/>
                    </a:ext>
                  </a:extLst>
                </a:gridCol>
                <a:gridCol w="1512836">
                  <a:extLst>
                    <a:ext uri="{9D8B030D-6E8A-4147-A177-3AD203B41FA5}">
                      <a16:colId xmlns:a16="http://schemas.microsoft.com/office/drawing/2014/main" val="1207915649"/>
                    </a:ext>
                  </a:extLst>
                </a:gridCol>
                <a:gridCol w="1388649">
                  <a:extLst>
                    <a:ext uri="{9D8B030D-6E8A-4147-A177-3AD203B41FA5}">
                      <a16:colId xmlns:a16="http://schemas.microsoft.com/office/drawing/2014/main" val="1087215315"/>
                    </a:ext>
                  </a:extLst>
                </a:gridCol>
                <a:gridCol w="1557997">
                  <a:extLst>
                    <a:ext uri="{9D8B030D-6E8A-4147-A177-3AD203B41FA5}">
                      <a16:colId xmlns:a16="http://schemas.microsoft.com/office/drawing/2014/main" val="163234668"/>
                    </a:ext>
                  </a:extLst>
                </a:gridCol>
                <a:gridCol w="1467677">
                  <a:extLst>
                    <a:ext uri="{9D8B030D-6E8A-4147-A177-3AD203B41FA5}">
                      <a16:colId xmlns:a16="http://schemas.microsoft.com/office/drawing/2014/main" val="3134018609"/>
                    </a:ext>
                  </a:extLst>
                </a:gridCol>
                <a:gridCol w="1546708">
                  <a:extLst>
                    <a:ext uri="{9D8B030D-6E8A-4147-A177-3AD203B41FA5}">
                      <a16:colId xmlns:a16="http://schemas.microsoft.com/office/drawing/2014/main" val="1055720464"/>
                    </a:ext>
                  </a:extLst>
                </a:gridCol>
              </a:tblGrid>
              <a:tr h="749371">
                <a:tc>
                  <a:txBody>
                    <a:bodyPr/>
                    <a:lstStyle/>
                    <a:p>
                      <a:pPr algn="ctr" fontAlgn="ctr"/>
                      <a:r>
                        <a:rPr lang="pl-PL" sz="2000" b="1" u="none" strike="noStrike" dirty="0">
                          <a:effectLst/>
                        </a:rPr>
                        <a:t> </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2015 r.</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2016 r.</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2017 r.</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2018 r.</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06.2019 r.</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RAZEM</a:t>
                      </a:r>
                      <a:endParaRPr lang="pl-PL"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72952220"/>
                  </a:ext>
                </a:extLst>
              </a:tr>
              <a:tr h="946771">
                <a:tc>
                  <a:txBody>
                    <a:bodyPr/>
                    <a:lstStyle/>
                    <a:p>
                      <a:pPr algn="ctr" fontAlgn="ctr"/>
                      <a:r>
                        <a:rPr lang="pl-PL" sz="2000" u="none" strike="noStrike" dirty="0">
                          <a:effectLst/>
                        </a:rPr>
                        <a:t>Dotacje unijne</a:t>
                      </a:r>
                      <a:endParaRPr lang="pl-PL"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96 283 257</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27 123 009</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48 334 109</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172 395 221</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69 254 405</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413 390 002</a:t>
                      </a:r>
                      <a:endParaRPr lang="pl-PL"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05623089"/>
                  </a:ext>
                </a:extLst>
              </a:tr>
              <a:tr h="946771">
                <a:tc>
                  <a:txBody>
                    <a:bodyPr/>
                    <a:lstStyle/>
                    <a:p>
                      <a:pPr algn="ctr" fontAlgn="ctr"/>
                      <a:r>
                        <a:rPr lang="pl-PL" sz="2000" u="none" strike="noStrike">
                          <a:effectLst/>
                        </a:rPr>
                        <a:t>Środki własne</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111 527 046</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103 944 456</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91 486 836</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121 558 777</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59 799 348</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488 316 463</a:t>
                      </a:r>
                      <a:endParaRPr lang="pl-PL"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82064470"/>
                  </a:ext>
                </a:extLst>
              </a:tr>
              <a:tr h="946771">
                <a:tc>
                  <a:txBody>
                    <a:bodyPr/>
                    <a:lstStyle/>
                    <a:p>
                      <a:pPr algn="ctr" fontAlgn="ctr"/>
                      <a:r>
                        <a:rPr lang="pl-PL" sz="2000" u="none" strike="noStrike" dirty="0">
                          <a:effectLst/>
                        </a:rPr>
                        <a:t>Pozostałe środki (w tym kredyty bankowe)</a:t>
                      </a:r>
                      <a:endParaRPr lang="pl-PL"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120 721 167</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51 175 011</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72 558 132</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87 495 264</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42 134 553</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374 084 127</a:t>
                      </a:r>
                      <a:endParaRPr lang="pl-PL"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60307903"/>
                  </a:ext>
                </a:extLst>
              </a:tr>
              <a:tr h="946771">
                <a:tc>
                  <a:txBody>
                    <a:bodyPr/>
                    <a:lstStyle/>
                    <a:p>
                      <a:pPr algn="ctr" fontAlgn="ctr"/>
                      <a:r>
                        <a:rPr lang="pl-PL" sz="2000" u="none" strike="noStrike" dirty="0">
                          <a:effectLst/>
                        </a:rPr>
                        <a:t>Dotacje podmiotów tworzących</a:t>
                      </a:r>
                      <a:endParaRPr lang="pl-PL"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157 237 193</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95 972 341</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85 559 062</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153 696 627</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u="none" strike="noStrike">
                          <a:effectLst/>
                        </a:rPr>
                        <a:t>35 261 366</a:t>
                      </a:r>
                      <a:endParaRPr lang="pl-PL"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527 726 588</a:t>
                      </a:r>
                      <a:endParaRPr lang="pl-PL"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21805374"/>
                  </a:ext>
                </a:extLst>
              </a:tr>
              <a:tr h="946771">
                <a:tc>
                  <a:txBody>
                    <a:bodyPr/>
                    <a:lstStyle/>
                    <a:p>
                      <a:pPr algn="ctr" fontAlgn="ctr"/>
                      <a:r>
                        <a:rPr lang="pl-PL" sz="2000" b="1" u="none" strike="noStrike" dirty="0">
                          <a:effectLst/>
                        </a:rPr>
                        <a:t>RAZEM</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485 768 663</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278 214 817</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297 938 139</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535 145 888</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206 449 673</a:t>
                      </a:r>
                      <a:endParaRPr lang="pl-PL"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l-PL" sz="2000" b="1" u="none" strike="noStrike" dirty="0">
                          <a:effectLst/>
                        </a:rPr>
                        <a:t>1 803 517 180</a:t>
                      </a:r>
                      <a:endParaRPr lang="pl-PL"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24968332"/>
                  </a:ext>
                </a:extLst>
              </a:tr>
            </a:tbl>
          </a:graphicData>
        </a:graphic>
      </p:graphicFrame>
    </p:spTree>
    <p:extLst>
      <p:ext uri="{BB962C8B-B14F-4D97-AF65-F5344CB8AC3E}">
        <p14:creationId xmlns:p14="http://schemas.microsoft.com/office/powerpoint/2010/main" val="1442825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87C0267E-ABF7-4E4F-8009-DAB77D57D3E1}"/>
              </a:ext>
            </a:extLst>
          </p:cNvPr>
          <p:cNvGraphicFramePr>
            <a:graphicFrameLocks/>
          </p:cNvGraphicFramePr>
          <p:nvPr>
            <p:extLst>
              <p:ext uri="{D42A27DB-BD31-4B8C-83A1-F6EECF244321}">
                <p14:modId xmlns:p14="http://schemas.microsoft.com/office/powerpoint/2010/main" val="2479891658"/>
              </p:ext>
            </p:extLst>
          </p:nvPr>
        </p:nvGraphicFramePr>
        <p:xfrm>
          <a:off x="523876" y="342900"/>
          <a:ext cx="10982324" cy="62293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0929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C864CB48-B113-4172-B136-389025CA4F9C}"/>
              </a:ext>
            </a:extLst>
          </p:cNvPr>
          <p:cNvGraphicFramePr>
            <a:graphicFrameLocks noGrp="1"/>
          </p:cNvGraphicFramePr>
          <p:nvPr>
            <p:ph idx="1"/>
            <p:extLst>
              <p:ext uri="{D42A27DB-BD31-4B8C-83A1-F6EECF244321}">
                <p14:modId xmlns:p14="http://schemas.microsoft.com/office/powerpoint/2010/main" val="2793987186"/>
              </p:ext>
            </p:extLst>
          </p:nvPr>
        </p:nvGraphicFramePr>
        <p:xfrm>
          <a:off x="838200" y="238125"/>
          <a:ext cx="10515600" cy="5938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062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08F0A2-BFC5-4D90-ADD4-22B14B5C2975}"/>
              </a:ext>
            </a:extLst>
          </p:cNvPr>
          <p:cNvSpPr>
            <a:spLocks noGrp="1"/>
          </p:cNvSpPr>
          <p:nvPr>
            <p:ph type="title"/>
          </p:nvPr>
        </p:nvSpPr>
        <p:spPr>
          <a:xfrm>
            <a:off x="838200" y="365126"/>
            <a:ext cx="10515600" cy="635000"/>
          </a:xfrm>
        </p:spPr>
        <p:txBody>
          <a:bodyPr>
            <a:normAutofit/>
          </a:bodyPr>
          <a:lstStyle/>
          <a:p>
            <a:pPr algn="ctr"/>
            <a:r>
              <a:rPr lang="pl-PL" sz="3500" b="1" dirty="0">
                <a:latin typeface="+mn-lt"/>
              </a:rPr>
              <a:t>LICZBA ŁÓŻEK</a:t>
            </a:r>
          </a:p>
        </p:txBody>
      </p:sp>
      <p:graphicFrame>
        <p:nvGraphicFramePr>
          <p:cNvPr id="4" name="Wykres 3">
            <a:extLst>
              <a:ext uri="{FF2B5EF4-FFF2-40B4-BE49-F238E27FC236}">
                <a16:creationId xmlns:a16="http://schemas.microsoft.com/office/drawing/2014/main" id="{DCB2FC7E-80DC-412F-A0ED-BF1448841B38}"/>
              </a:ext>
            </a:extLst>
          </p:cNvPr>
          <p:cNvGraphicFramePr>
            <a:graphicFrameLocks/>
          </p:cNvGraphicFramePr>
          <p:nvPr>
            <p:extLst>
              <p:ext uri="{D42A27DB-BD31-4B8C-83A1-F6EECF244321}">
                <p14:modId xmlns:p14="http://schemas.microsoft.com/office/powerpoint/2010/main" val="3064308219"/>
              </p:ext>
            </p:extLst>
          </p:nvPr>
        </p:nvGraphicFramePr>
        <p:xfrm>
          <a:off x="1047750" y="781050"/>
          <a:ext cx="10086975" cy="5905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6305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702D04-86F7-4E16-8D1F-CD115E519AA8}"/>
              </a:ext>
            </a:extLst>
          </p:cNvPr>
          <p:cNvSpPr>
            <a:spLocks noGrp="1"/>
          </p:cNvSpPr>
          <p:nvPr>
            <p:ph type="title"/>
          </p:nvPr>
        </p:nvSpPr>
        <p:spPr>
          <a:xfrm>
            <a:off x="838200" y="365126"/>
            <a:ext cx="10515600" cy="538123"/>
          </a:xfrm>
        </p:spPr>
        <p:txBody>
          <a:bodyPr>
            <a:normAutofit fontScale="90000"/>
          </a:bodyPr>
          <a:lstStyle/>
          <a:p>
            <a:pPr algn="ctr"/>
            <a:r>
              <a:rPr lang="pl-PL" dirty="0">
                <a:latin typeface="+mn-lt"/>
              </a:rPr>
              <a:t>PODSUMOWANIE</a:t>
            </a:r>
          </a:p>
        </p:txBody>
      </p:sp>
      <p:sp>
        <p:nvSpPr>
          <p:cNvPr id="3" name="Symbol zastępczy zawartości 2">
            <a:extLst>
              <a:ext uri="{FF2B5EF4-FFF2-40B4-BE49-F238E27FC236}">
                <a16:creationId xmlns:a16="http://schemas.microsoft.com/office/drawing/2014/main" id="{695A3FD4-5849-4C35-98F9-53E499D65E33}"/>
              </a:ext>
            </a:extLst>
          </p:cNvPr>
          <p:cNvSpPr>
            <a:spLocks noGrp="1"/>
          </p:cNvSpPr>
          <p:nvPr>
            <p:ph idx="1"/>
          </p:nvPr>
        </p:nvSpPr>
        <p:spPr>
          <a:xfrm>
            <a:off x="838200" y="1104900"/>
            <a:ext cx="10515600" cy="5072063"/>
          </a:xfrm>
        </p:spPr>
        <p:txBody>
          <a:bodyPr>
            <a:normAutofit lnSpcReduction="10000"/>
          </a:bodyPr>
          <a:lstStyle/>
          <a:p>
            <a:r>
              <a:rPr lang="pl-PL" dirty="0"/>
              <a:t>Badanie ankietowe wśród podmiotów leczniczych, członków OZPSP, </a:t>
            </a:r>
            <a:r>
              <a:rPr lang="pl-PL" sz="2400" dirty="0"/>
              <a:t>wykazało, że sytuacja finansowa wyznaczana przez parametry takie jak wynik finansowy netto, zobowiązania wymagalne oraz zobowiązania ogółem, pogarsza się.</a:t>
            </a:r>
          </a:p>
          <a:p>
            <a:r>
              <a:rPr lang="pl-PL" sz="2400" dirty="0"/>
              <a:t>Przyczyną pogorszenia jest szybsza dynamika wzrostu kosztów od dynamiki wzrostu przychodów.</a:t>
            </a:r>
          </a:p>
          <a:p>
            <a:r>
              <a:rPr lang="pl-PL" sz="2400" dirty="0"/>
              <a:t>Główną, choć nie jedyną, przyczyną wzrostu kosztów są koszty zasobów ludzkich. Inne koszty działalności również rosną w szybkim tempie.</a:t>
            </a:r>
          </a:p>
          <a:p>
            <a:r>
              <a:rPr lang="pl-PL" sz="2400" dirty="0"/>
              <a:t>Zwiększa się udział kosztów osobowych w kosztach ogółem. Rosną także inne koszty o stałym charakterze, a przyrost marży na świadczeniach nie rekompensuje tych zmian, co pogłębia straty i deficyt środków pieniężnych.</a:t>
            </a:r>
          </a:p>
          <a:p>
            <a:r>
              <a:rPr lang="pl-PL" sz="2400" dirty="0"/>
              <a:t>Brak dostępnych zasobów kadrowych na rynku pracy wymusza na podmiotach podnoszenie wynagrodzeń dla zapewnienia zatrudnienia zapewniającego pacjentom odpowiednią opiekę medyczną.</a:t>
            </a:r>
          </a:p>
        </p:txBody>
      </p:sp>
    </p:spTree>
    <p:extLst>
      <p:ext uri="{BB962C8B-B14F-4D97-AF65-F5344CB8AC3E}">
        <p14:creationId xmlns:p14="http://schemas.microsoft.com/office/powerpoint/2010/main" val="2301081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365194-0829-4F9F-95BF-316A41D525DC}"/>
              </a:ext>
            </a:extLst>
          </p:cNvPr>
          <p:cNvSpPr>
            <a:spLocks noGrp="1"/>
          </p:cNvSpPr>
          <p:nvPr>
            <p:ph type="title"/>
          </p:nvPr>
        </p:nvSpPr>
        <p:spPr>
          <a:xfrm>
            <a:off x="838200" y="365125"/>
            <a:ext cx="10515600" cy="493519"/>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EA5CB157-73CD-4A77-B364-6A0E8E71594A}"/>
              </a:ext>
            </a:extLst>
          </p:cNvPr>
          <p:cNvSpPr>
            <a:spLocks noGrp="1"/>
          </p:cNvSpPr>
          <p:nvPr>
            <p:ph idx="1"/>
          </p:nvPr>
        </p:nvSpPr>
        <p:spPr>
          <a:xfrm>
            <a:off x="838200" y="1070517"/>
            <a:ext cx="10515600" cy="5106446"/>
          </a:xfrm>
        </p:spPr>
        <p:txBody>
          <a:bodyPr>
            <a:normAutofit fontScale="85000" lnSpcReduction="20000"/>
          </a:bodyPr>
          <a:lstStyle/>
          <a:p>
            <a:pPr algn="just"/>
            <a:r>
              <a:rPr lang="pl-PL" dirty="0"/>
              <a:t>Przychody podmiotów zależą od cen wyznaczanych przez taryfy i ilości świadczeń. Szybkość przeszacowywania taryf nie nadąża za zmianami czynników </a:t>
            </a:r>
            <a:r>
              <a:rPr lang="pl-PL" dirty="0" err="1"/>
              <a:t>kosztotwórczych</a:t>
            </a:r>
            <a:r>
              <a:rPr lang="pl-PL" dirty="0"/>
              <a:t>, w szczególności wprowadzanych przepisów np. zmiana norm zatrudnienia pielęgniarek, zmian minimalnego wynagrodzenia w gospodarce narodowej czy minimalnego wynagrodzenia dla niektórych pracowników wykonujących zawody medyczne.</a:t>
            </a:r>
          </a:p>
          <a:p>
            <a:pPr algn="just"/>
            <a:r>
              <a:rPr lang="pl-PL" dirty="0"/>
              <a:t>Wprowadzenie ryczałtu sieciowego zniosło pojęcie </a:t>
            </a:r>
            <a:r>
              <a:rPr lang="pl-PL" dirty="0" err="1"/>
              <a:t>nadwykonań</a:t>
            </a:r>
            <a:r>
              <a:rPr lang="pl-PL" dirty="0"/>
              <a:t> a tym samym nie ma możliwości zapłaty za wykonane </a:t>
            </a:r>
            <a:r>
              <a:rPr lang="pl-PL" dirty="0" err="1"/>
              <a:t>ponadryczałtowe</a:t>
            </a:r>
            <a:r>
              <a:rPr lang="pl-PL" dirty="0"/>
              <a:t> świadczenia, choćby degresywnie. Poprzednie podejście umożliwiało uzyskanie zapłaty za świadczenia wykonywane w stanie zagrożenia życia nawet 100 %. Obecnie nadwykonania te mają dla podmiotu cenę 0 zł, chociaż są nieuniknione. Należą do nich świadczenia intensywnej terapii i leczenia udarów. </a:t>
            </a:r>
          </a:p>
          <a:p>
            <a:pPr algn="just"/>
            <a:r>
              <a:rPr lang="pl-PL" dirty="0"/>
              <a:t>Większa część taryf nie została jeszcze w ogóle zweryfikowana, co uniemożliwia ich prawidłową aktualizację. </a:t>
            </a:r>
          </a:p>
          <a:p>
            <a:pPr algn="just"/>
            <a:r>
              <a:rPr lang="pl-PL" dirty="0"/>
              <a:t>Szpitale, w których funkcjonują </a:t>
            </a:r>
            <a:r>
              <a:rPr lang="pl-PL" dirty="0" err="1"/>
              <a:t>SORy</a:t>
            </a:r>
            <a:r>
              <a:rPr lang="pl-PL" dirty="0"/>
              <a:t>- muszą utrzymywać pewne zasoby w gotowości, czego nie uwzględniają taryfy. </a:t>
            </a:r>
          </a:p>
        </p:txBody>
      </p:sp>
    </p:spTree>
    <p:extLst>
      <p:ext uri="{BB962C8B-B14F-4D97-AF65-F5344CB8AC3E}">
        <p14:creationId xmlns:p14="http://schemas.microsoft.com/office/powerpoint/2010/main" val="800527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849F88-6AC9-4321-AC77-15B2A5F1B5EA}"/>
              </a:ext>
            </a:extLst>
          </p:cNvPr>
          <p:cNvSpPr>
            <a:spLocks noGrp="1"/>
          </p:cNvSpPr>
          <p:nvPr>
            <p:ph type="title"/>
          </p:nvPr>
        </p:nvSpPr>
        <p:spPr>
          <a:xfrm>
            <a:off x="838200" y="365126"/>
            <a:ext cx="10515600" cy="504670"/>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94B0AEEE-E1AE-46C7-AF75-EE4D4BA6859A}"/>
              </a:ext>
            </a:extLst>
          </p:cNvPr>
          <p:cNvSpPr>
            <a:spLocks noGrp="1"/>
          </p:cNvSpPr>
          <p:nvPr>
            <p:ph idx="1"/>
          </p:nvPr>
        </p:nvSpPr>
        <p:spPr>
          <a:xfrm>
            <a:off x="838200" y="959005"/>
            <a:ext cx="10515600" cy="5217958"/>
          </a:xfrm>
        </p:spPr>
        <p:txBody>
          <a:bodyPr/>
          <a:lstStyle/>
          <a:p>
            <a:pPr algn="just"/>
            <a:r>
              <a:rPr lang="pl-PL" dirty="0"/>
              <a:t>Podmioty lecznicze i ich sytuacja finansowa stają się coraz większym obciążeniem dla podmiotów tworzących. Rośnie prawdopodobieństwo ustawowego pokrywania strat, co naraża budżet mniejszych jednostek samorządu terytorialnego.</a:t>
            </a:r>
          </a:p>
          <a:p>
            <a:pPr algn="just"/>
            <a:r>
              <a:rPr lang="pl-PL" dirty="0"/>
              <a:t>Podmioty tworzące w znaczący sposób przyczyniają się do utrzymania infrastruktury podmiotów w kondycji zapewniającej godziwe warunki pobytu i leczenia poprzez finansowanie zadań inwestycyjnych.</a:t>
            </a:r>
          </a:p>
        </p:txBody>
      </p:sp>
    </p:spTree>
    <p:extLst>
      <p:ext uri="{BB962C8B-B14F-4D97-AF65-F5344CB8AC3E}">
        <p14:creationId xmlns:p14="http://schemas.microsoft.com/office/powerpoint/2010/main" val="3846564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A592AA-B06F-44AB-8BF9-01026AB0D3B9}"/>
              </a:ext>
            </a:extLst>
          </p:cNvPr>
          <p:cNvSpPr>
            <a:spLocks noGrp="1"/>
          </p:cNvSpPr>
          <p:nvPr>
            <p:ph type="title"/>
          </p:nvPr>
        </p:nvSpPr>
        <p:spPr>
          <a:xfrm>
            <a:off x="838200" y="365125"/>
            <a:ext cx="10515600" cy="437763"/>
          </a:xfrm>
        </p:spPr>
        <p:txBody>
          <a:bodyPr>
            <a:normAutofit fontScale="90000"/>
          </a:bodyPr>
          <a:lstStyle/>
          <a:p>
            <a:pPr algn="ctr"/>
            <a:r>
              <a:rPr lang="pl-PL" b="1" dirty="0">
                <a:latin typeface="+mn-lt"/>
              </a:rPr>
              <a:t>CO DALEJ?</a:t>
            </a:r>
          </a:p>
        </p:txBody>
      </p:sp>
      <p:sp>
        <p:nvSpPr>
          <p:cNvPr id="3" name="Symbol zastępczy zawartości 2">
            <a:extLst>
              <a:ext uri="{FF2B5EF4-FFF2-40B4-BE49-F238E27FC236}">
                <a16:creationId xmlns:a16="http://schemas.microsoft.com/office/drawing/2014/main" id="{3D1A2B1C-7E42-474A-BD53-9D1794316217}"/>
              </a:ext>
            </a:extLst>
          </p:cNvPr>
          <p:cNvSpPr>
            <a:spLocks noGrp="1"/>
          </p:cNvSpPr>
          <p:nvPr>
            <p:ph idx="1"/>
          </p:nvPr>
        </p:nvSpPr>
        <p:spPr>
          <a:xfrm>
            <a:off x="838200" y="1014761"/>
            <a:ext cx="10515600" cy="5162202"/>
          </a:xfrm>
        </p:spPr>
        <p:txBody>
          <a:bodyPr>
            <a:normAutofit lnSpcReduction="10000"/>
          </a:bodyPr>
          <a:lstStyle/>
          <a:p>
            <a:pPr algn="just"/>
            <a:r>
              <a:rPr lang="pl-PL" dirty="0"/>
              <a:t>Zwiększenie finansowania podmiotów leczniczych poprzedzone analizą i ustaleniem dziedzin, które tego zwiększenia wymagają.</a:t>
            </a:r>
          </a:p>
          <a:p>
            <a:pPr algn="just"/>
            <a:r>
              <a:rPr lang="pl-PL" dirty="0"/>
              <a:t>Uwzględnienie zmian ustawowych w taryfach zgodnie z czasem ich obowiązywania. Z niepokojem patrzymy na skutki zmian wprowadzanych przepisów dotyczących minimalnego wynagrodzenia w gospodarce narodowej, które mają obowiązywać od 01.01.2020 r. Dla większości podmiotów będą one oznaczały destabilizację regulaminów wynagrodzeń i konieczność wzrostu wynagrodzeń dla WSZYSTKICH pracowników podmiotów oraz osób na kontraktach.</a:t>
            </a:r>
          </a:p>
          <a:p>
            <a:pPr algn="just"/>
            <a:r>
              <a:rPr lang="pl-PL" dirty="0"/>
              <a:t>Zmiany powyższe spowodują również konieczność waloryzacji wartości umów zawartych na okres powyżej 12 miesięcy w oparciu o Prawo Zamówień Publicznych. W tym obszarze wzrostu odnotowujemy również skutki wprowadzenia Pracowniczych Planów Kapitałowych.</a:t>
            </a:r>
          </a:p>
          <a:p>
            <a:endParaRPr lang="pl-PL" dirty="0"/>
          </a:p>
          <a:p>
            <a:endParaRPr lang="pl-PL" dirty="0"/>
          </a:p>
        </p:txBody>
      </p:sp>
    </p:spTree>
    <p:extLst>
      <p:ext uri="{BB962C8B-B14F-4D97-AF65-F5344CB8AC3E}">
        <p14:creationId xmlns:p14="http://schemas.microsoft.com/office/powerpoint/2010/main" val="3399383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6916117-9169-412D-9EDD-7EF70AD1C082}"/>
              </a:ext>
            </a:extLst>
          </p:cNvPr>
          <p:cNvSpPr>
            <a:spLocks noGrp="1"/>
          </p:cNvSpPr>
          <p:nvPr>
            <p:ph idx="1"/>
          </p:nvPr>
        </p:nvSpPr>
        <p:spPr>
          <a:xfrm>
            <a:off x="838200" y="412595"/>
            <a:ext cx="10515600" cy="5764368"/>
          </a:xfrm>
        </p:spPr>
        <p:txBody>
          <a:bodyPr>
            <a:normAutofit/>
          </a:bodyPr>
          <a:lstStyle/>
          <a:p>
            <a:pPr marL="0" indent="0" algn="just">
              <a:buNone/>
            </a:pPr>
            <a:endParaRPr lang="pl-PL" dirty="0"/>
          </a:p>
          <a:p>
            <a:pPr algn="just"/>
            <a:r>
              <a:rPr lang="pl-PL" dirty="0"/>
              <a:t>Wyłączenie z ryczałtu sieciowego świadczeń zdrowotnych o charakterze świadczeń ratujących życie tj. świadczeń intensywnej terapii oraz leczenia udarów.</a:t>
            </a:r>
          </a:p>
          <a:p>
            <a:pPr algn="just"/>
            <a:r>
              <a:rPr lang="pl-PL" dirty="0"/>
              <a:t>Uwzględnienie w tzw. normach pielęgniarskich ekwiwalentu opieki dla opiekunek medycznych, ratowników medycznych oraz sanitariuszy.</a:t>
            </a:r>
          </a:p>
          <a:p>
            <a:pPr algn="just"/>
            <a:r>
              <a:rPr lang="pl-PL" dirty="0"/>
              <a:t>Podjęcie działań dla zwiększenia dostępności w szczególności: lekarzy, pielęgniarek, położnych i ratowników medycznych na rynku pracy. Analiza demograficzna wskazuje, że na emerytury będzie odchodziło więcej osób niż podejmowało zatrudnienie.</a:t>
            </a:r>
          </a:p>
          <a:p>
            <a:pPr algn="just"/>
            <a:r>
              <a:rPr lang="pl-PL" dirty="0"/>
              <a:t>Stabilizacja prawa to konieczność.</a:t>
            </a:r>
          </a:p>
        </p:txBody>
      </p:sp>
    </p:spTree>
    <p:extLst>
      <p:ext uri="{BB962C8B-B14F-4D97-AF65-F5344CB8AC3E}">
        <p14:creationId xmlns:p14="http://schemas.microsoft.com/office/powerpoint/2010/main" val="312415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1A32B50-4BA5-4953-B2A4-20CFCC878296}"/>
              </a:ext>
            </a:extLst>
          </p:cNvPr>
          <p:cNvSpPr>
            <a:spLocks noGrp="1"/>
          </p:cNvSpPr>
          <p:nvPr>
            <p:ph idx="1"/>
          </p:nvPr>
        </p:nvSpPr>
        <p:spPr>
          <a:xfrm>
            <a:off x="352425" y="304800"/>
            <a:ext cx="11477625" cy="5872163"/>
          </a:xfrm>
        </p:spPr>
        <p:txBody>
          <a:bodyPr>
            <a:normAutofit lnSpcReduction="10000"/>
          </a:bodyPr>
          <a:lstStyle/>
          <a:p>
            <a:pPr marL="0" indent="0">
              <a:buNone/>
            </a:pPr>
            <a:r>
              <a:rPr lang="pl-PL" dirty="0"/>
              <a:t>Liczba łóżek w Szpitalach, które sprawozdały dane w ankiecie, spada. </a:t>
            </a:r>
          </a:p>
          <a:p>
            <a:pPr marL="0" indent="0">
              <a:buNone/>
            </a:pPr>
            <a:r>
              <a:rPr lang="pl-PL" dirty="0"/>
              <a:t>Stan ten jest konsekwencją wprowadzenia norm zatrudnienia pielęgniarek dla realizacji świadczeń gwarantowanych. Normy te odnoszą się do nominalnej liczby łóżek i nie zależą od ich obłożenia.</a:t>
            </a:r>
          </a:p>
          <a:p>
            <a:pPr marL="0" indent="0">
              <a:buNone/>
            </a:pPr>
            <a:r>
              <a:rPr lang="pl-PL" dirty="0"/>
              <a:t>Rynek pracy w zawodzie pielęgniarek i położnych charakteryzuje się obecnie niedoborem osób gotowych do podjęcia pracy. Uzupełnienie braków zatrudnienia jest praktycznie niemożliwe.</a:t>
            </a:r>
          </a:p>
          <a:p>
            <a:pPr marL="0" indent="0">
              <a:buNone/>
            </a:pPr>
            <a:r>
              <a:rPr lang="pl-PL" dirty="0"/>
              <a:t>Aspektem wartym podniesienia jest również to, że podmioty radziły sobie z niedoborami personelu pielęgniarskiego zatrudniając na oddziałach ratowników medycznych i opiekunki, którzy wspierając pielęgniarki zapewniali dodatkową opiekę nad pacjentami, w zakresie przewidzianym dla tych zawodów. Wyręczali oni personel pielęgniarski w realizacji wielu czynności niezarezerwowanych dla pielęgniarek. Nowe normy pielęgniarskie nie uwzględniają w żaden sposób tych grup zawodowych.</a:t>
            </a:r>
          </a:p>
          <a:p>
            <a:pPr marL="0" indent="0">
              <a:buNone/>
            </a:pPr>
            <a:r>
              <a:rPr lang="pl-PL" dirty="0"/>
              <a:t> </a:t>
            </a:r>
          </a:p>
        </p:txBody>
      </p:sp>
    </p:spTree>
    <p:extLst>
      <p:ext uri="{BB962C8B-B14F-4D97-AF65-F5344CB8AC3E}">
        <p14:creationId xmlns:p14="http://schemas.microsoft.com/office/powerpoint/2010/main" val="686021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D1EB88-6D32-464B-8AD7-82030B31E005}"/>
              </a:ext>
            </a:extLst>
          </p:cNvPr>
          <p:cNvSpPr>
            <a:spLocks noGrp="1"/>
          </p:cNvSpPr>
          <p:nvPr>
            <p:ph type="title"/>
          </p:nvPr>
        </p:nvSpPr>
        <p:spPr>
          <a:xfrm>
            <a:off x="838200" y="365126"/>
            <a:ext cx="10515600" cy="682624"/>
          </a:xfrm>
        </p:spPr>
        <p:txBody>
          <a:bodyPr>
            <a:normAutofit fontScale="90000"/>
          </a:bodyPr>
          <a:lstStyle/>
          <a:p>
            <a:pPr algn="ctr"/>
            <a:r>
              <a:rPr lang="pl-PL" b="1" dirty="0">
                <a:latin typeface="+mn-lt"/>
              </a:rPr>
              <a:t>DZIAŁALNOŚĆ</a:t>
            </a:r>
          </a:p>
        </p:txBody>
      </p:sp>
      <p:graphicFrame>
        <p:nvGraphicFramePr>
          <p:cNvPr id="6" name="Symbol zastępczy zawartości 5">
            <a:extLst>
              <a:ext uri="{FF2B5EF4-FFF2-40B4-BE49-F238E27FC236}">
                <a16:creationId xmlns:a16="http://schemas.microsoft.com/office/drawing/2014/main" id="{40702176-E17D-4A6C-BDA2-741AD0175538}"/>
              </a:ext>
            </a:extLst>
          </p:cNvPr>
          <p:cNvGraphicFramePr>
            <a:graphicFrameLocks noGrp="1"/>
          </p:cNvGraphicFramePr>
          <p:nvPr>
            <p:ph idx="1"/>
            <p:extLst>
              <p:ext uri="{D42A27DB-BD31-4B8C-83A1-F6EECF244321}">
                <p14:modId xmlns:p14="http://schemas.microsoft.com/office/powerpoint/2010/main" val="486704504"/>
              </p:ext>
            </p:extLst>
          </p:nvPr>
        </p:nvGraphicFramePr>
        <p:xfrm>
          <a:off x="838200" y="1271240"/>
          <a:ext cx="10515600" cy="5221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516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28CB0BA-A7DF-4E82-851D-18A7FB01761D}"/>
              </a:ext>
            </a:extLst>
          </p:cNvPr>
          <p:cNvSpPr>
            <a:spLocks noGrp="1"/>
          </p:cNvSpPr>
          <p:nvPr>
            <p:ph idx="1"/>
          </p:nvPr>
        </p:nvSpPr>
        <p:spPr>
          <a:xfrm>
            <a:off x="838200" y="381000"/>
            <a:ext cx="10515600" cy="5795963"/>
          </a:xfrm>
        </p:spPr>
        <p:txBody>
          <a:bodyPr/>
          <a:lstStyle/>
          <a:p>
            <a:pPr marL="0" indent="0" algn="just">
              <a:buNone/>
            </a:pPr>
            <a:r>
              <a:rPr lang="pl-PL" dirty="0"/>
              <a:t>W podmiotach ankietowanych zauważalny jest spadek liczby pacjentów hospitalizowanych w roku 2018 w porównaniu do roku 2017 o 1%. Jest jednak wzrost w odniesieniu do roku 2016 o 3%.</a:t>
            </a:r>
          </a:p>
          <a:p>
            <a:pPr marL="0" indent="0" algn="just">
              <a:buNone/>
            </a:pPr>
            <a:r>
              <a:rPr lang="pl-PL" dirty="0"/>
              <a:t>Przyczyny tego zjawiska wymagają głębszej analizy, jednak można wskazać potencjalną przyczynę – konieczność dostosowania ograniczenia liczby przyjęć do wysokości ryczałtu. Wynika ono z niemożności otrzymania ekwiwalentu pieniężnego za przyjmowanie pacjentów ponad wyznaczony ryczałt tj. tzw. </a:t>
            </a:r>
            <a:r>
              <a:rPr lang="pl-PL" dirty="0" err="1"/>
              <a:t>nadwykonań</a:t>
            </a:r>
            <a:r>
              <a:rPr lang="pl-PL" dirty="0"/>
              <a:t>. </a:t>
            </a:r>
          </a:p>
          <a:p>
            <a:pPr marL="0" indent="0" algn="just">
              <a:buNone/>
            </a:pPr>
            <a:r>
              <a:rPr lang="pl-PL" dirty="0"/>
              <a:t>Warto zwrócić uwagę, że ograniczenie przyjęć może odbywać się tylko w obszarze hospitalizacji planowych. System może się zatem przerodzić w system interwencyjny.</a:t>
            </a:r>
          </a:p>
        </p:txBody>
      </p:sp>
    </p:spTree>
    <p:extLst>
      <p:ext uri="{BB962C8B-B14F-4D97-AF65-F5344CB8AC3E}">
        <p14:creationId xmlns:p14="http://schemas.microsoft.com/office/powerpoint/2010/main" val="227031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F8994416-AC65-4F4C-BE4D-C86027F9AB69}"/>
              </a:ext>
            </a:extLst>
          </p:cNvPr>
          <p:cNvGraphicFramePr>
            <a:graphicFrameLocks noGrp="1"/>
          </p:cNvGraphicFramePr>
          <p:nvPr>
            <p:ph idx="1"/>
            <p:extLst>
              <p:ext uri="{D42A27DB-BD31-4B8C-83A1-F6EECF244321}">
                <p14:modId xmlns:p14="http://schemas.microsoft.com/office/powerpoint/2010/main" val="2798604977"/>
              </p:ext>
            </p:extLst>
          </p:nvPr>
        </p:nvGraphicFramePr>
        <p:xfrm>
          <a:off x="409575" y="295275"/>
          <a:ext cx="11239500" cy="5881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499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BCD5D83-41B1-474E-A487-95143CD5CD0D}"/>
              </a:ext>
            </a:extLst>
          </p:cNvPr>
          <p:cNvSpPr>
            <a:spLocks noGrp="1"/>
          </p:cNvSpPr>
          <p:nvPr>
            <p:ph idx="1"/>
          </p:nvPr>
        </p:nvSpPr>
        <p:spPr>
          <a:xfrm>
            <a:off x="838200" y="361950"/>
            <a:ext cx="10515600" cy="5815013"/>
          </a:xfrm>
        </p:spPr>
        <p:txBody>
          <a:bodyPr/>
          <a:lstStyle/>
          <a:p>
            <a:pPr marL="0" indent="0" algn="just">
              <a:buNone/>
            </a:pPr>
            <a:r>
              <a:rPr lang="pl-PL" dirty="0"/>
              <a:t>Łączny wynik podmiotów ankietowanych, zarówno na sprzedaży, jak również wynik netto jest ujemny. Straty rosną nieprzerwanie od 2015 r., z wyjątkiem 2017 r., kiedy zapłata za nadwykonania była znacząca.</a:t>
            </a:r>
          </a:p>
          <a:p>
            <a:pPr marL="0" indent="0" algn="just">
              <a:buNone/>
            </a:pPr>
            <a:r>
              <a:rPr lang="pl-PL" dirty="0"/>
              <a:t>W 2018 roku w porównaniu do 2017 roku mamy do czynienia z załamaniem. Strata Szpitali zwiększyła się o 77 %, a w 2019 roku, przy założenia podwojenia się pierwszego półrocza, wzrośnie o kolejne 50%. Nadmienić należy, że to przewidywanie nie uwzględnia skutków wzrostu stawki bazowej od 01.07. br. do kwoty 4.200 zł oraz zapowiedzianego wprowadzenia mnożnika przychodów dla ryczałtu o 3% lub 4% w zależności od stopnia zabezpieczenia.</a:t>
            </a:r>
          </a:p>
          <a:p>
            <a:pPr marL="0" indent="0" algn="just">
              <a:buNone/>
            </a:pPr>
            <a:r>
              <a:rPr lang="pl-PL" dirty="0"/>
              <a:t>Straty lat bieżących kumulują się mając odzwierciedlenie w zobowiązaniach podmiotów, co pokaże dalsza część prezentacji.</a:t>
            </a:r>
          </a:p>
        </p:txBody>
      </p:sp>
    </p:spTree>
    <p:extLst>
      <p:ext uri="{BB962C8B-B14F-4D97-AF65-F5344CB8AC3E}">
        <p14:creationId xmlns:p14="http://schemas.microsoft.com/office/powerpoint/2010/main" val="32217050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TotalTime>
  <Words>2461</Words>
  <Application>Microsoft Office PowerPoint</Application>
  <PresentationFormat>Panoramiczny</PresentationFormat>
  <Paragraphs>298</Paragraphs>
  <Slides>44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44</vt:i4>
      </vt:variant>
    </vt:vector>
  </HeadingPairs>
  <TitlesOfParts>
    <vt:vector size="48" baseType="lpstr">
      <vt:lpstr>Arial</vt:lpstr>
      <vt:lpstr>Calibri</vt:lpstr>
      <vt:lpstr>Calibri Light</vt:lpstr>
      <vt:lpstr>Motyw pakietu Office</vt:lpstr>
      <vt:lpstr>SYTUACJA SZPITALI POWIATOWYCH  W OKRESIE 2015 r.-06.2019 r. NA PODSTAWIE ANKIETY OZPSP</vt:lpstr>
      <vt:lpstr>Prezentacja programu PowerPoint</vt:lpstr>
      <vt:lpstr>Prezentacja programu PowerPoint</vt:lpstr>
      <vt:lpstr>LICZBA ŁÓŻEK</vt:lpstr>
      <vt:lpstr>Prezentacja programu PowerPoint</vt:lpstr>
      <vt:lpstr>DZIAŁALNOŚĆ</vt:lpstr>
      <vt:lpstr>Prezentacja programu PowerPoint</vt:lpstr>
      <vt:lpstr>Prezentacja programu PowerPoint</vt:lpstr>
      <vt:lpstr>Prezentacja programu PowerPoint</vt:lpstr>
      <vt:lpstr>Liczba Szpitali ze stratą netto i bez straty</vt:lpstr>
      <vt:lpstr>LICZBA SZPITALI ZE STRATĄ</vt:lpstr>
      <vt:lpstr>Prezentacja programu PowerPoint</vt:lpstr>
      <vt:lpstr>Prezentacja programu PowerPoint</vt:lpstr>
      <vt:lpstr>Prezentacja programu PowerPoint</vt:lpstr>
      <vt:lpstr>NIEZAPŁACONE NADWYKONANIA VS STRATY DO POKRYCIA PRZEZ PODMIOTY TWORZĄCE</vt:lpstr>
      <vt:lpstr>Prezentacja programu PowerPoint</vt:lpstr>
      <vt:lpstr>Prezentacja programu PowerPoint</vt:lpstr>
      <vt:lpstr>Prezentacja programu PowerPoint</vt:lpstr>
      <vt:lpstr>ZOBOWIĄZANIA WG TERMINU ZAPADALNOŚCI</vt:lpstr>
      <vt:lpstr>Prezentacja programu PowerPoint</vt:lpstr>
      <vt:lpstr>Prezentacja programu PowerPoint</vt:lpstr>
      <vt:lpstr>ZOBOWIĄZANIA WYMAGALNE</vt:lpstr>
      <vt:lpstr>Prezentacja programu PowerPoint</vt:lpstr>
      <vt:lpstr>Prezentacja programu PowerPoint</vt:lpstr>
      <vt:lpstr>Prezentacja programu PowerPoint</vt:lpstr>
      <vt:lpstr>Prezentacja programu PowerPoint</vt:lpstr>
      <vt:lpstr>PRZYCHODY z NFZ </vt:lpstr>
      <vt:lpstr>KOSZTY ZASOBÓW OSOBOWYCH</vt:lpstr>
      <vt:lpstr>KOSZTY ZASOBÓW OSOBOWYCH - zmiany</vt:lpstr>
      <vt:lpstr>KOSZTY DZIAŁALNOŚCI OPERACYJNEJ</vt:lpstr>
      <vt:lpstr>KOSZTY DZIAŁALNOŚCI OPERACYJNEJ - zmiany</vt:lpstr>
      <vt:lpstr>KONTRAKT NFZ, KOSZTY OSOBOWE I POZOSTAŁE KOSZTY DZIAŁALNOŚCI OPERACYJNEJ</vt:lpstr>
      <vt:lpstr>STRUKTURA KOSZTÓW DZIAŁALNOŚCI OPERACYJNEJ</vt:lpstr>
      <vt:lpstr>Prezentacja programu PowerPoint</vt:lpstr>
      <vt:lpstr>POZOSTAŁE KOSZTY OPERACYJNE I KOSZTY FINANSOWE</vt:lpstr>
      <vt:lpstr>Prezentacja programu PowerPoint</vt:lpstr>
      <vt:lpstr>ŹRÓDŁA FINANSOWANIA INWESTYCJI</vt:lpstr>
      <vt:lpstr>Prezentacja programu PowerPoint</vt:lpstr>
      <vt:lpstr>Prezentacja programu PowerPoint</vt:lpstr>
      <vt:lpstr>PODSUMOWANIE</vt:lpstr>
      <vt:lpstr>Prezentacja programu PowerPoint</vt:lpstr>
      <vt:lpstr>Prezentacja programu PowerPoint</vt:lpstr>
      <vt:lpstr>CO DALEJ?</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SYTUACJA SZPITALI POWIATOWYCH  PODSUMOWANIE LAT 2015-06.2019</dc:title>
  <dc:creator>Dyrektor</dc:creator>
  <cp:lastModifiedBy>Dyrektor</cp:lastModifiedBy>
  <cp:revision>70</cp:revision>
  <dcterms:created xsi:type="dcterms:W3CDTF">2019-09-10T20:34:36Z</dcterms:created>
  <dcterms:modified xsi:type="dcterms:W3CDTF">2019-09-16T20:53:19Z</dcterms:modified>
</cp:coreProperties>
</file>